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3" r:id="rId8"/>
    <p:sldId id="264" r:id="rId9"/>
    <p:sldId id="266" r:id="rId10"/>
    <p:sldId id="265" r:id="rId11"/>
    <p:sldId id="268" r:id="rId12"/>
    <p:sldId id="269" r:id="rId13"/>
    <p:sldId id="270" r:id="rId14"/>
    <p:sldId id="267" r:id="rId15"/>
    <p:sldId id="271" r:id="rId16"/>
    <p:sldId id="272" r:id="rId17"/>
    <p:sldId id="273" r:id="rId18"/>
    <p:sldId id="26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AB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227" autoAdjust="0"/>
  </p:normalViewPr>
  <p:slideViewPr>
    <p:cSldViewPr snapToObjects="1">
      <p:cViewPr>
        <p:scale>
          <a:sx n="75" d="100"/>
          <a:sy n="75" d="100"/>
        </p:scale>
        <p:origin x="-1864"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D04979-225C-8040-B836-D037F1051C36}" type="datetimeFigureOut">
              <a:rPr lang="en-US" smtClean="0"/>
              <a:t>16/02/2012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E1983B-9152-3F46-9FEE-B385B9BBFD78}" type="slidenum">
              <a:rPr lang="en-GB" smtClean="0"/>
              <a:t>‹#›</a:t>
            </a:fld>
            <a:endParaRPr lang="en-GB"/>
          </a:p>
        </p:txBody>
      </p:sp>
    </p:spTree>
    <p:extLst>
      <p:ext uri="{BB962C8B-B14F-4D97-AF65-F5344CB8AC3E}">
        <p14:creationId xmlns:p14="http://schemas.microsoft.com/office/powerpoint/2010/main" val="36838378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Mathematicians are always looking to build beautiful elegant theorems that can, and will, only hold true if the base axioms are valid. </a:t>
            </a:r>
          </a:p>
          <a:p>
            <a:pPr marL="0" indent="0">
              <a:buNone/>
            </a:pPr>
            <a:r>
              <a:rPr lang="en-GB" dirty="0" smtClean="0"/>
              <a:t>Late 19</a:t>
            </a:r>
            <a:r>
              <a:rPr lang="en-GB" baseline="30000" dirty="0" smtClean="0"/>
              <a:t>th</a:t>
            </a:r>
            <a:r>
              <a:rPr lang="en-GB" dirty="0" smtClean="0"/>
              <a:t> century mathematicians wanted to verify the fundamentals of maths and set about the the massive task of rigorously rebuilding everything known, and assumed, in maths from 1</a:t>
            </a:r>
            <a:r>
              <a:rPr lang="en-GB" baseline="30000" dirty="0" smtClean="0"/>
              <a:t>st</a:t>
            </a:r>
            <a:r>
              <a:rPr lang="en-GB" dirty="0" smtClean="0"/>
              <a:t> principles.</a:t>
            </a:r>
          </a:p>
          <a:p>
            <a:pPr marL="0" indent="0">
              <a:buNone/>
            </a:pPr>
            <a:r>
              <a:rPr lang="en-GB" dirty="0" smtClean="0"/>
              <a:t>The German David Hilbert led this quest, which had the ultimate aim of showing that all maths is provable and free from doubt  &amp; inconsistency.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3</a:t>
            </a:fld>
            <a:endParaRPr lang="en-GB"/>
          </a:p>
        </p:txBody>
      </p:sp>
    </p:spTree>
    <p:extLst>
      <p:ext uri="{BB962C8B-B14F-4D97-AF65-F5344CB8AC3E}">
        <p14:creationId xmlns:p14="http://schemas.microsoft.com/office/powerpoint/2010/main" val="998778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These are all non-questions, to me, and belong in the bin along with such musings as the colour of sweetness and the number of angels that can dance on the head of a pin.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14</a:t>
            </a:fld>
            <a:endParaRPr lang="en-GB"/>
          </a:p>
        </p:txBody>
      </p:sp>
    </p:spTree>
    <p:extLst>
      <p:ext uri="{BB962C8B-B14F-4D97-AF65-F5344CB8AC3E}">
        <p14:creationId xmlns:p14="http://schemas.microsoft.com/office/powerpoint/2010/main" val="1300308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Pure maths is invented – simple. </a:t>
            </a:r>
            <a:r>
              <a:rPr lang="en-GB" dirty="0" err="1" smtClean="0"/>
              <a:t>Noone</a:t>
            </a:r>
            <a:r>
              <a:rPr lang="en-GB" dirty="0" smtClean="0"/>
              <a:t> ever lifted a rock and found the </a:t>
            </a:r>
            <a:r>
              <a:rPr lang="en-GB" dirty="0" err="1" smtClean="0"/>
              <a:t>Taniyama</a:t>
            </a:r>
            <a:r>
              <a:rPr lang="en-GB" dirty="0" smtClean="0"/>
              <a:t>-Shimura conjecture.</a:t>
            </a:r>
          </a:p>
          <a:p>
            <a:pPr>
              <a:buNone/>
            </a:pPr>
            <a:r>
              <a:rPr lang="en-GB" dirty="0" smtClean="0"/>
              <a:t>Applied maths is observed.</a:t>
            </a:r>
          </a:p>
          <a:p>
            <a:pPr>
              <a:buNone/>
            </a:pPr>
            <a:r>
              <a:rPr lang="en-GB" i="1" dirty="0" smtClean="0"/>
              <a:t>How</a:t>
            </a:r>
            <a:r>
              <a:rPr lang="en-GB" dirty="0" smtClean="0"/>
              <a:t> to apply maths is discovered.</a:t>
            </a:r>
          </a:p>
          <a:p>
            <a:pPr marL="0" indent="0">
              <a:buNone/>
            </a:pPr>
            <a:r>
              <a:rPr lang="en-GB" dirty="0" smtClean="0"/>
              <a:t>The real universe in which we live is governed by fundamental rules and relationships that can be observed to behave in a manner congruent with mathematical theorems. Sometimes we observe reality’s behaviour before we have the maths to model it and this leads to the discovery and consequent invention of new mathematical theorems, but this does not in any way mean that maths is some supernatural entity floating in the </a:t>
            </a:r>
            <a:r>
              <a:rPr lang="en-GB" dirty="0" err="1" smtClean="0"/>
              <a:t>æther</a:t>
            </a:r>
            <a:r>
              <a:rPr lang="en-GB" dirty="0" smtClean="0"/>
              <a:t> awaiting mystical discovery.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15</a:t>
            </a:fld>
            <a:endParaRPr lang="en-GB"/>
          </a:p>
        </p:txBody>
      </p:sp>
    </p:spTree>
    <p:extLst>
      <p:ext uri="{BB962C8B-B14F-4D97-AF65-F5344CB8AC3E}">
        <p14:creationId xmlns:p14="http://schemas.microsoft.com/office/powerpoint/2010/main" val="2304593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Is one word sufficient for these broad labels &amp; concepts.  An Inuit wouldn’t understand how the English have but one word for snow and similarly I struggle to see how the same word can be used to describe </a:t>
            </a:r>
            <a:r>
              <a:rPr lang="en-GB" i="1" dirty="0" smtClean="0"/>
              <a:t>m</a:t>
            </a:r>
            <a:r>
              <a:rPr lang="en-GB" dirty="0" smtClean="0"/>
              <a:t> + </a:t>
            </a:r>
            <a:r>
              <a:rPr lang="en-GB" i="1" dirty="0" smtClean="0"/>
              <a:t>n = n + m</a:t>
            </a:r>
            <a:r>
              <a:rPr lang="en-GB" dirty="0" smtClean="0"/>
              <a:t>, and the ‘Tomorrow’ soliloquy from Macbeth...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16</a:t>
            </a:fld>
            <a:endParaRPr lang="en-GB"/>
          </a:p>
        </p:txBody>
      </p:sp>
    </p:spTree>
    <p:extLst>
      <p:ext uri="{BB962C8B-B14F-4D97-AF65-F5344CB8AC3E}">
        <p14:creationId xmlns:p14="http://schemas.microsoft.com/office/powerpoint/2010/main" val="171171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Great strides were made in this search, and maths of incredible pedantry streamed forth from mathematicians such as Hilbert’s rival </a:t>
            </a:r>
            <a:r>
              <a:rPr lang="en-GB" dirty="0" err="1" smtClean="0"/>
              <a:t>Gottlob</a:t>
            </a:r>
            <a:r>
              <a:rPr lang="en-GB" dirty="0" smtClean="0"/>
              <a:t> </a:t>
            </a:r>
            <a:r>
              <a:rPr lang="en-GB" dirty="0" err="1" smtClean="0"/>
              <a:t>Frege</a:t>
            </a:r>
            <a:r>
              <a:rPr lang="en-GB" dirty="0" smtClean="0"/>
              <a:t>.</a:t>
            </a:r>
          </a:p>
          <a:p>
            <a:pPr marL="0" indent="0">
              <a:buNone/>
            </a:pPr>
            <a:r>
              <a:rPr lang="en-GB" dirty="0" smtClean="0"/>
              <a:t>All was going well until the British logician Bertrand Russell threw a monumental spanner in the works when he thought up his ‘Russell’s Paradox’...</a:t>
            </a:r>
          </a:p>
          <a:p>
            <a:pPr marL="0" indent="0">
              <a:buNone/>
            </a:pPr>
            <a:r>
              <a:rPr lang="en-GB" dirty="0" smtClean="0"/>
              <a:t>This blew massive holes in the logic assumed up this point and questioned the very pursuit of ‘wholeness’ or ‘completeness’ in maths.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4</a:t>
            </a:fld>
            <a:endParaRPr lang="en-GB"/>
          </a:p>
        </p:txBody>
      </p:sp>
    </p:spTree>
    <p:extLst>
      <p:ext uri="{BB962C8B-B14F-4D97-AF65-F5344CB8AC3E}">
        <p14:creationId xmlns:p14="http://schemas.microsoft.com/office/powerpoint/2010/main" val="356691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Over the next three decades mathematicians worked feverishly to plug the breach in logic that Russell had found.</a:t>
            </a:r>
          </a:p>
          <a:p>
            <a:pPr marL="0" indent="0">
              <a:buNone/>
            </a:pPr>
            <a:r>
              <a:rPr lang="en-GB" dirty="0" smtClean="0"/>
              <a:t>Headway appeared to be being made when out of nowhere an unknown 25 year old called Kurt Gödel blew away any hopes of resuscitating Hilbert’s dreams by </a:t>
            </a:r>
            <a:r>
              <a:rPr lang="en-GB" i="1" dirty="0" smtClean="0"/>
              <a:t>proving </a:t>
            </a:r>
            <a:r>
              <a:rPr lang="en-GB" dirty="0" smtClean="0"/>
              <a:t>that maths could never be logically perfect by showing that there would always be </a:t>
            </a:r>
            <a:r>
              <a:rPr lang="en-GB" dirty="0" err="1" smtClean="0"/>
              <a:t>unprovable</a:t>
            </a:r>
            <a:r>
              <a:rPr lang="en-GB" dirty="0" smtClean="0"/>
              <a:t> statements in any mathematical system.</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5</a:t>
            </a:fld>
            <a:endParaRPr lang="en-GB"/>
          </a:p>
        </p:txBody>
      </p:sp>
    </p:spTree>
    <p:extLst>
      <p:ext uri="{BB962C8B-B14F-4D97-AF65-F5344CB8AC3E}">
        <p14:creationId xmlns:p14="http://schemas.microsoft.com/office/powerpoint/2010/main" val="765372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Well, nothing really...</a:t>
            </a:r>
          </a:p>
          <a:p>
            <a:pPr marL="0" indent="0">
              <a:buNone/>
            </a:pPr>
            <a:r>
              <a:rPr lang="en-GB" dirty="0" smtClean="0"/>
              <a:t>It’s similar to how Heisenberg’s uncertainty principle in physics only reveals itself when high-precision measurements become critical at an atomic level.  Everyday physics can ignore it.</a:t>
            </a:r>
          </a:p>
          <a:p>
            <a:pPr marL="0" indent="0">
              <a:buNone/>
            </a:pPr>
            <a:r>
              <a:rPr lang="en-GB" dirty="0" smtClean="0"/>
              <a:t>The implications of Gödel’s theorems do not in any way invalidate any past proofs, and only enter the arena when it comes to the highly esoteric logicians world of </a:t>
            </a:r>
            <a:r>
              <a:rPr lang="en-GB" dirty="0" err="1" smtClean="0"/>
              <a:t>undecidability</a:t>
            </a:r>
            <a:r>
              <a:rPr lang="en-GB" dirty="0" smtClean="0"/>
              <a:t>.  The rest of the maths world sailed on regardless without having to alter their methods or proofs.</a:t>
            </a:r>
          </a:p>
          <a:p>
            <a:pPr marL="0" indent="0">
              <a:buNone/>
            </a:pPr>
            <a:r>
              <a:rPr lang="en-GB" dirty="0" smtClean="0"/>
              <a:t>Incidentally it took another 28 years before Paul Cohen became the first person to actually find a question which was genuinely </a:t>
            </a:r>
            <a:r>
              <a:rPr lang="en-GB" dirty="0" err="1" smtClean="0"/>
              <a:t>undecidable</a:t>
            </a:r>
            <a:r>
              <a:rPr lang="en-GB" dirty="0" smtClean="0"/>
              <a:t>.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8</a:t>
            </a:fld>
            <a:endParaRPr lang="en-GB"/>
          </a:p>
        </p:txBody>
      </p:sp>
    </p:spTree>
    <p:extLst>
      <p:ext uri="{BB962C8B-B14F-4D97-AF65-F5344CB8AC3E}">
        <p14:creationId xmlns:p14="http://schemas.microsoft.com/office/powerpoint/2010/main" val="313750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Despite often being held up as an Earth-shattering blow for mathematics, Gödel’s theorems have simply added to the beauty and complexity of the art that is maths.</a:t>
            </a:r>
          </a:p>
          <a:p>
            <a:pPr marL="0" indent="0">
              <a:buNone/>
            </a:pPr>
            <a:r>
              <a:rPr lang="en-GB" dirty="0" smtClean="0"/>
              <a:t>The basic concepts of axioms and proof still lead to absolute truth in the mathematical sense and the discovery and formal proof that maths has its limits only helps to remind and reaffirm that maths is no sacred bastion of knowledge but a never-ending search for elegance &amp; rationality, and an outlet for genuine creativity within the confines of a formalised system.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9</a:t>
            </a:fld>
            <a:endParaRPr lang="en-GB"/>
          </a:p>
        </p:txBody>
      </p:sp>
    </p:spTree>
    <p:extLst>
      <p:ext uri="{BB962C8B-B14F-4D97-AF65-F5344CB8AC3E}">
        <p14:creationId xmlns:p14="http://schemas.microsoft.com/office/powerpoint/2010/main" val="2175059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determining whether maths is an area of knowledge that is invented rather than discovered (or vice versa) </a:t>
            </a:r>
            <a:r>
              <a:rPr lang="en-GB" u="sng" dirty="0" smtClean="0"/>
              <a:t>definition </a:t>
            </a:r>
            <a:r>
              <a:rPr lang="en-GB" dirty="0" smtClean="0"/>
              <a:t>is everything.</a:t>
            </a:r>
          </a:p>
          <a:p>
            <a:r>
              <a:rPr lang="en-GB" dirty="0" smtClean="0"/>
              <a:t>Many ancient cultures discovered that 3 sides in a right-angled triangle have the property that the square of the hypotenuse is equal to the sum of the squares of the other two sides long before Pythagoras invented his eternal theorem.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10</a:t>
            </a:fld>
            <a:endParaRPr lang="en-GB"/>
          </a:p>
        </p:txBody>
      </p:sp>
    </p:spTree>
    <p:extLst>
      <p:ext uri="{BB962C8B-B14F-4D97-AF65-F5344CB8AC3E}">
        <p14:creationId xmlns:p14="http://schemas.microsoft.com/office/powerpoint/2010/main" val="1148980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Hippasus</a:t>
            </a:r>
            <a:r>
              <a:rPr lang="en-GB" dirty="0" smtClean="0"/>
              <a:t> ‘invented’ surds with his proof of the irrationality of √2, yet every square of unit length every constructed or drawn before this had a diagonal of this length.</a:t>
            </a:r>
          </a:p>
          <a:p>
            <a:r>
              <a:rPr lang="en-GB" dirty="0" smtClean="0"/>
              <a:t>The Earth was the third planet from the sun for billions of years before </a:t>
            </a:r>
            <a:r>
              <a:rPr lang="en-GB" dirty="0" err="1" smtClean="0"/>
              <a:t>Frege</a:t>
            </a:r>
            <a:r>
              <a:rPr lang="en-GB" dirty="0" smtClean="0"/>
              <a:t> proved the existence of ‘</a:t>
            </a:r>
            <a:r>
              <a:rPr lang="en-GB" dirty="0" err="1" smtClean="0"/>
              <a:t>threeness</a:t>
            </a:r>
            <a:r>
              <a:rPr lang="en-GB" dirty="0" smtClean="0"/>
              <a:t>’ mathematically from 1st principles.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11</a:t>
            </a:fld>
            <a:endParaRPr lang="en-GB"/>
          </a:p>
        </p:txBody>
      </p:sp>
    </p:spTree>
    <p:extLst>
      <p:ext uri="{BB962C8B-B14F-4D97-AF65-F5344CB8AC3E}">
        <p14:creationId xmlns:p14="http://schemas.microsoft.com/office/powerpoint/2010/main" val="1366021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and Leibnitz (independently) invented the fundamental theorem of calculus which is on display for any monkey with sufficient astuteness to watch accurately the rate at which their less fortunate cousin falls out of a tree.</a:t>
            </a:r>
          </a:p>
          <a:p>
            <a:r>
              <a:rPr lang="en-GB" dirty="0" err="1" smtClean="0"/>
              <a:t>Bombelli</a:t>
            </a:r>
            <a:r>
              <a:rPr lang="en-GB" dirty="0" smtClean="0"/>
              <a:t> invented the mathematical concept of </a:t>
            </a:r>
            <a:r>
              <a:rPr lang="en-GB" i="1" dirty="0" err="1" smtClean="0"/>
              <a:t>i</a:t>
            </a:r>
            <a:r>
              <a:rPr lang="en-GB" dirty="0" smtClean="0"/>
              <a:t>, the square root of -1, centuries before quantum physicists realised that it was the only way to model certain real-world problems.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12</a:t>
            </a:fld>
            <a:endParaRPr lang="en-GB"/>
          </a:p>
        </p:txBody>
      </p:sp>
    </p:spTree>
    <p:extLst>
      <p:ext uri="{BB962C8B-B14F-4D97-AF65-F5344CB8AC3E}">
        <p14:creationId xmlns:p14="http://schemas.microsoft.com/office/powerpoint/2010/main" val="364284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comes back to what </a:t>
            </a:r>
            <a:r>
              <a:rPr lang="en-GB" i="1" dirty="0" smtClean="0"/>
              <a:t>is </a:t>
            </a:r>
            <a:r>
              <a:rPr lang="en-GB" dirty="0" smtClean="0"/>
              <a:t>maths.</a:t>
            </a:r>
          </a:p>
          <a:p>
            <a:r>
              <a:rPr lang="en-GB" dirty="0" smtClean="0"/>
              <a:t>Huge amounts of ‘maths’ have sprung from the observation and explanation of real-world phenomena (science).</a:t>
            </a:r>
          </a:p>
          <a:p>
            <a:r>
              <a:rPr lang="en-GB" dirty="0" smtClean="0"/>
              <a:t>As ‘maths’ took off in its own right, many of its discoveries have conversely been used to model and explain observations of reality.   </a:t>
            </a:r>
          </a:p>
          <a:p>
            <a:endParaRPr lang="en-GB" dirty="0"/>
          </a:p>
        </p:txBody>
      </p:sp>
      <p:sp>
        <p:nvSpPr>
          <p:cNvPr id="4" name="Slide Number Placeholder 3"/>
          <p:cNvSpPr>
            <a:spLocks noGrp="1"/>
          </p:cNvSpPr>
          <p:nvPr>
            <p:ph type="sldNum" sz="quarter" idx="10"/>
          </p:nvPr>
        </p:nvSpPr>
        <p:spPr/>
        <p:txBody>
          <a:bodyPr/>
          <a:lstStyle/>
          <a:p>
            <a:fld id="{E4E1983B-9152-3F46-9FEE-B385B9BBFD78}" type="slidenum">
              <a:rPr lang="en-GB" smtClean="0"/>
              <a:t>13</a:t>
            </a:fld>
            <a:endParaRPr lang="en-GB"/>
          </a:p>
        </p:txBody>
      </p:sp>
    </p:spTree>
    <p:extLst>
      <p:ext uri="{BB962C8B-B14F-4D97-AF65-F5344CB8AC3E}">
        <p14:creationId xmlns:p14="http://schemas.microsoft.com/office/powerpoint/2010/main" val="1850807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GB"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112A62-A115-4E72-BB7E-CECFAED115B9}" type="slidenum">
              <a:rPr lang="en-GB" smtClean="0"/>
              <a:pPr/>
              <a:t>‹#›</a:t>
            </a:fld>
            <a:endParaRPr lang="en-GB"/>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GB" smtClean="0"/>
              <a:t>Click to edit Master text styles</a:t>
            </a:r>
          </a:p>
        </p:txBody>
      </p:sp>
      <p:sp>
        <p:nvSpPr>
          <p:cNvPr id="5" name="Date Placeholder 4"/>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GB"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20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GB"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GB"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GB" smtClean="0"/>
              <a:t>Click to edit Master text styles</a:t>
            </a:r>
          </a:p>
        </p:txBody>
      </p:sp>
      <p:sp>
        <p:nvSpPr>
          <p:cNvPr id="5" name="Date Placeholder 4"/>
          <p:cNvSpPr>
            <a:spLocks noGrp="1"/>
          </p:cNvSpPr>
          <p:nvPr>
            <p:ph type="dt" sz="half" idx="10"/>
          </p:nvPr>
        </p:nvSpPr>
        <p:spPr/>
        <p:txBody>
          <a:bodyPr/>
          <a:lstStyle/>
          <a:p>
            <a:fld id="{C9FD0284-1497-4BEE-91A2-FA3328861603}" type="datetimeFigureOut">
              <a:rPr lang="en-US" smtClean="0"/>
              <a:pPr/>
              <a:t>16/02/2012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0112A62-A115-4E72-BB7E-CECFAED115B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C9FD0284-1497-4BEE-91A2-FA3328861603}" type="datetimeFigureOut">
              <a:rPr lang="en-US" smtClean="0"/>
              <a:pPr/>
              <a:t>16/02/2012</a:t>
            </a:fld>
            <a:endParaRPr lang="en-GB"/>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GB"/>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0112A62-A115-4E72-BB7E-CECFAED115B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Nature of Maths</a:t>
            </a:r>
            <a:endParaRPr lang="en-GB" dirty="0"/>
          </a:p>
        </p:txBody>
      </p:sp>
      <p:sp>
        <p:nvSpPr>
          <p:cNvPr id="3" name="Subtitle 2"/>
          <p:cNvSpPr>
            <a:spLocks noGrp="1"/>
          </p:cNvSpPr>
          <p:nvPr>
            <p:ph type="subTitle" idx="1"/>
          </p:nvPr>
        </p:nvSpPr>
        <p:spPr/>
        <p:txBody>
          <a:bodyPr/>
          <a:lstStyle/>
          <a:p>
            <a:r>
              <a:rPr lang="en-GB" dirty="0" smtClean="0"/>
              <a:t>Maths, Certainty, and Truth, &amp; Maths: Invention or Discovery</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Invention or Discovery?</a:t>
            </a:r>
            <a:endParaRPr lang="en-GB" dirty="0"/>
          </a:p>
        </p:txBody>
      </p:sp>
      <p:sp>
        <p:nvSpPr>
          <p:cNvPr id="3" name="Content Placeholder 2"/>
          <p:cNvSpPr>
            <a:spLocks noGrp="1"/>
          </p:cNvSpPr>
          <p:nvPr>
            <p:ph idx="1"/>
          </p:nvPr>
        </p:nvSpPr>
        <p:spPr/>
        <p:txBody>
          <a:bodyPr/>
          <a:lstStyle/>
          <a:p>
            <a:r>
              <a:rPr lang="en-GB" dirty="0" smtClean="0"/>
              <a:t>In determining whether maths </a:t>
            </a:r>
            <a:r>
              <a:rPr lang="en-GB" dirty="0" smtClean="0"/>
              <a:t>invented or discovered </a:t>
            </a:r>
            <a:r>
              <a:rPr lang="en-GB" u="sng" dirty="0" smtClean="0"/>
              <a:t>definition </a:t>
            </a:r>
            <a:r>
              <a:rPr lang="en-GB" dirty="0" smtClean="0"/>
              <a:t>is everything.</a:t>
            </a:r>
          </a:p>
          <a:p>
            <a:r>
              <a:rPr lang="en-GB" dirty="0" smtClean="0"/>
              <a:t>That </a:t>
            </a:r>
            <a:r>
              <a:rPr lang="en-GB" dirty="0" smtClean="0"/>
              <a:t>3 sides in a right-angled </a:t>
            </a:r>
            <a:r>
              <a:rPr lang="en-GB" dirty="0" smtClean="0"/>
              <a:t>obey Pythagoras’ </a:t>
            </a:r>
            <a:r>
              <a:rPr lang="en-GB" dirty="0" smtClean="0"/>
              <a:t>theorem </a:t>
            </a:r>
            <a:r>
              <a:rPr lang="en-GB" dirty="0" smtClean="0"/>
              <a:t>long </a:t>
            </a:r>
            <a:r>
              <a:rPr lang="en-GB" dirty="0" smtClean="0"/>
              <a:t>before Pythagoras </a:t>
            </a:r>
            <a:r>
              <a:rPr lang="en-GB" dirty="0" smtClean="0"/>
              <a:t>proved (invented) it.</a:t>
            </a:r>
            <a:endParaRPr lang="en-GB"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Invention or Discovery?</a:t>
            </a:r>
            <a:endParaRPr lang="en-GB" dirty="0"/>
          </a:p>
        </p:txBody>
      </p:sp>
      <p:sp>
        <p:nvSpPr>
          <p:cNvPr id="3" name="Content Placeholder 2"/>
          <p:cNvSpPr>
            <a:spLocks noGrp="1"/>
          </p:cNvSpPr>
          <p:nvPr>
            <p:ph idx="1"/>
          </p:nvPr>
        </p:nvSpPr>
        <p:spPr/>
        <p:txBody>
          <a:bodyPr/>
          <a:lstStyle/>
          <a:p>
            <a:r>
              <a:rPr lang="en-GB" dirty="0" err="1" smtClean="0"/>
              <a:t>Hippasus</a:t>
            </a:r>
            <a:r>
              <a:rPr lang="en-GB" dirty="0" smtClean="0"/>
              <a:t> </a:t>
            </a:r>
            <a:r>
              <a:rPr lang="en-GB" dirty="0" smtClean="0"/>
              <a:t>‘invented’ </a:t>
            </a:r>
            <a:r>
              <a:rPr lang="en-GB" dirty="0" smtClean="0"/>
              <a:t>surds with his proof of the irrationality of √</a:t>
            </a:r>
            <a:r>
              <a:rPr lang="en-GB" dirty="0" smtClean="0"/>
              <a:t>2, yet every square of unit length every constructed or drawn before this had a diagonal of this length.</a:t>
            </a:r>
            <a:endParaRPr lang="en-GB" dirty="0" smtClean="0"/>
          </a:p>
          <a:p>
            <a:r>
              <a:rPr lang="en-GB" dirty="0" smtClean="0"/>
              <a:t>The Earth was the third planet from the sun for billions of years before </a:t>
            </a:r>
            <a:r>
              <a:rPr lang="en-GB" dirty="0" err="1" smtClean="0"/>
              <a:t>Frege</a:t>
            </a:r>
            <a:r>
              <a:rPr lang="en-GB" dirty="0" smtClean="0"/>
              <a:t> proved the existence of ‘</a:t>
            </a:r>
            <a:r>
              <a:rPr lang="en-GB" dirty="0" err="1" smtClean="0"/>
              <a:t>threeness</a:t>
            </a:r>
            <a:r>
              <a:rPr lang="en-GB" dirty="0" smtClean="0"/>
              <a:t>’ mathematically from 1st principles. </a:t>
            </a:r>
          </a:p>
          <a:p>
            <a:pPr>
              <a:buNone/>
            </a:pPr>
            <a:endParaRPr lang="en-GB" dirty="0" smtClean="0"/>
          </a:p>
          <a:p>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Invention or Discovery?</a:t>
            </a:r>
            <a:endParaRPr lang="en-GB" dirty="0"/>
          </a:p>
        </p:txBody>
      </p:sp>
      <p:sp>
        <p:nvSpPr>
          <p:cNvPr id="3" name="Content Placeholder 2"/>
          <p:cNvSpPr>
            <a:spLocks noGrp="1"/>
          </p:cNvSpPr>
          <p:nvPr>
            <p:ph idx="1"/>
          </p:nvPr>
        </p:nvSpPr>
        <p:spPr/>
        <p:txBody>
          <a:bodyPr/>
          <a:lstStyle/>
          <a:p>
            <a:r>
              <a:rPr lang="en-GB" dirty="0" smtClean="0"/>
              <a:t>Newton and </a:t>
            </a:r>
            <a:r>
              <a:rPr lang="en-GB" dirty="0" smtClean="0"/>
              <a:t>Leibnitz </a:t>
            </a:r>
            <a:r>
              <a:rPr lang="en-GB" dirty="0" smtClean="0"/>
              <a:t>invented the </a:t>
            </a:r>
            <a:r>
              <a:rPr lang="en-GB" dirty="0" smtClean="0"/>
              <a:t>calculus </a:t>
            </a:r>
            <a:r>
              <a:rPr lang="en-GB" dirty="0" smtClean="0"/>
              <a:t>which is </a:t>
            </a:r>
            <a:r>
              <a:rPr lang="en-GB" dirty="0" smtClean="0"/>
              <a:t>apparent any time something falls.</a:t>
            </a:r>
            <a:endParaRPr lang="en-GB" dirty="0" smtClean="0"/>
          </a:p>
          <a:p>
            <a:r>
              <a:rPr lang="en-GB" dirty="0" err="1" smtClean="0"/>
              <a:t>Bombelli</a:t>
            </a:r>
            <a:r>
              <a:rPr lang="en-GB" dirty="0" smtClean="0"/>
              <a:t> invented </a:t>
            </a:r>
            <a:r>
              <a:rPr lang="en-GB" dirty="0" smtClean="0"/>
              <a:t>‘</a:t>
            </a:r>
            <a:r>
              <a:rPr lang="en-GB" i="1" dirty="0" smtClean="0"/>
              <a:t>I’</a:t>
            </a:r>
            <a:r>
              <a:rPr lang="en-GB" dirty="0" smtClean="0"/>
              <a:t>, </a:t>
            </a:r>
            <a:r>
              <a:rPr lang="en-GB" dirty="0" smtClean="0"/>
              <a:t>the square root of -1, centuries before quantum physicists </a:t>
            </a:r>
            <a:r>
              <a:rPr lang="en-GB" dirty="0" smtClean="0"/>
              <a:t>found behaviour that could only be modelled using it.     </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The real question...</a:t>
            </a:r>
            <a:endParaRPr lang="en-GB" dirty="0"/>
          </a:p>
        </p:txBody>
      </p:sp>
      <p:sp>
        <p:nvSpPr>
          <p:cNvPr id="5" name="Content Placeholder 4"/>
          <p:cNvSpPr>
            <a:spLocks noGrp="1"/>
          </p:cNvSpPr>
          <p:nvPr>
            <p:ph idx="1"/>
          </p:nvPr>
        </p:nvSpPr>
        <p:spPr/>
        <p:txBody>
          <a:bodyPr/>
          <a:lstStyle/>
          <a:p>
            <a:r>
              <a:rPr lang="en-GB" dirty="0" smtClean="0"/>
              <a:t>It comes back to what </a:t>
            </a:r>
            <a:r>
              <a:rPr lang="en-GB" i="1" dirty="0" smtClean="0"/>
              <a:t>is </a:t>
            </a:r>
            <a:r>
              <a:rPr lang="en-GB" dirty="0" smtClean="0"/>
              <a:t>maths.</a:t>
            </a:r>
          </a:p>
          <a:p>
            <a:r>
              <a:rPr lang="en-GB" dirty="0" smtClean="0"/>
              <a:t>Much ‘maths</a:t>
            </a:r>
            <a:r>
              <a:rPr lang="en-GB" dirty="0" smtClean="0"/>
              <a:t>’ </a:t>
            </a:r>
            <a:r>
              <a:rPr lang="en-GB" dirty="0" smtClean="0"/>
              <a:t>has come </a:t>
            </a:r>
            <a:r>
              <a:rPr lang="en-GB" dirty="0" smtClean="0"/>
              <a:t>from the observation and explanation of real-world phenomena (science).</a:t>
            </a:r>
          </a:p>
          <a:p>
            <a:r>
              <a:rPr lang="en-GB" dirty="0" smtClean="0"/>
              <a:t>As ‘maths’ took off in its own right, many of its discoveries have conversely been used to model and explain observations of reality.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My two cents:</a:t>
            </a:r>
            <a:endParaRPr lang="en-GB" dirty="0"/>
          </a:p>
        </p:txBody>
      </p:sp>
      <p:sp>
        <p:nvSpPr>
          <p:cNvPr id="5" name="Content Placeholder 4"/>
          <p:cNvSpPr>
            <a:spLocks noGrp="1"/>
          </p:cNvSpPr>
          <p:nvPr>
            <p:ph idx="1"/>
          </p:nvPr>
        </p:nvSpPr>
        <p:spPr/>
        <p:txBody>
          <a:bodyPr/>
          <a:lstStyle/>
          <a:p>
            <a:r>
              <a:rPr lang="en-GB" dirty="0" smtClean="0"/>
              <a:t>What is the sound of one hand clapping?</a:t>
            </a:r>
          </a:p>
          <a:p>
            <a:r>
              <a:rPr lang="en-GB" dirty="0" smtClean="0"/>
              <a:t>If a tree falls in a forest and there is no-one around to witness it, does it make any sound?</a:t>
            </a:r>
          </a:p>
          <a:p>
            <a:r>
              <a:rPr lang="en-GB" dirty="0" smtClean="0"/>
              <a:t>Is maths invented or discovered</a:t>
            </a:r>
            <a:r>
              <a:rPr lang="en-GB" dirty="0" smtClean="0"/>
              <a:t>?</a:t>
            </a:r>
            <a:endParaRPr lang="en-GB"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5">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smtClean="0"/>
              <a:t>Clarity: Pure maths?  Applied maths?</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Pure maths is </a:t>
            </a:r>
            <a:r>
              <a:rPr lang="en-GB" dirty="0" smtClean="0"/>
              <a:t>invented.</a:t>
            </a:r>
          </a:p>
          <a:p>
            <a:pPr marL="0" indent="0">
              <a:buNone/>
            </a:pPr>
            <a:r>
              <a:rPr lang="en-GB" dirty="0" smtClean="0"/>
              <a:t>Applied </a:t>
            </a:r>
            <a:r>
              <a:rPr lang="en-GB" dirty="0" smtClean="0"/>
              <a:t>maths is observed.</a:t>
            </a:r>
          </a:p>
          <a:p>
            <a:pPr>
              <a:buNone/>
            </a:pPr>
            <a:r>
              <a:rPr lang="en-GB" i="1" dirty="0" smtClean="0"/>
              <a:t>How</a:t>
            </a:r>
            <a:r>
              <a:rPr lang="en-GB" dirty="0" smtClean="0"/>
              <a:t> to apply maths is discovered.</a:t>
            </a:r>
          </a:p>
          <a:p>
            <a:pPr marL="0" indent="0">
              <a:buNone/>
            </a:pPr>
            <a:r>
              <a:rPr lang="en-GB" dirty="0" smtClean="0"/>
              <a:t>That reality can be modelled mathematically does not mean that maths is ‘out there’.</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Definitions please.</a:t>
            </a:r>
            <a:endParaRPr lang="en-GB" dirty="0"/>
          </a:p>
        </p:txBody>
      </p:sp>
      <p:sp>
        <p:nvSpPr>
          <p:cNvPr id="3" name="Content Placeholder 2"/>
          <p:cNvSpPr>
            <a:spLocks noGrp="1"/>
          </p:cNvSpPr>
          <p:nvPr>
            <p:ph idx="1"/>
          </p:nvPr>
        </p:nvSpPr>
        <p:spPr/>
        <p:txBody>
          <a:bodyPr>
            <a:normAutofit/>
          </a:bodyPr>
          <a:lstStyle/>
          <a:p>
            <a:r>
              <a:rPr lang="en-GB" dirty="0" smtClean="0"/>
              <a:t>What is Maths – what do you mean when you use the phrase?</a:t>
            </a:r>
          </a:p>
          <a:p>
            <a:r>
              <a:rPr lang="en-GB" dirty="0" smtClean="0"/>
              <a:t>What is Knowledge – what do you mean by knowledge?</a:t>
            </a:r>
          </a:p>
          <a:p>
            <a:r>
              <a:rPr lang="en-GB" dirty="0" smtClean="0"/>
              <a:t>What is truth – what do you define as truth</a:t>
            </a:r>
            <a:r>
              <a:rPr lang="en-GB" dirty="0" smtClean="0"/>
              <a:t>?</a:t>
            </a:r>
            <a:endParaRPr lang="en-GB"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 to you</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This is what theory of knowledge is about: getting you guys to think &amp; actually examine the </a:t>
            </a:r>
            <a:br>
              <a:rPr lang="en-GB" dirty="0" smtClean="0"/>
            </a:br>
            <a:r>
              <a:rPr lang="en-GB" dirty="0" smtClean="0"/>
              <a:t>understanding that you have acquired about/within various disciplines that claim to offer knowledge.</a:t>
            </a:r>
          </a:p>
          <a:p>
            <a:r>
              <a:rPr lang="en-GB" dirty="0" smtClean="0"/>
              <a:t>Maths is truth, maths is beauty, maths is the only path to understanding.</a:t>
            </a:r>
          </a:p>
          <a:p>
            <a:r>
              <a:rPr lang="en-GB" dirty="0" smtClean="0"/>
              <a:t>The above statement may, or may not be correct.</a:t>
            </a:r>
          </a:p>
          <a:p>
            <a:r>
              <a:rPr lang="en-GB" dirty="0" smtClean="0"/>
              <a:t>What do you think?</a:t>
            </a:r>
          </a:p>
          <a:p>
            <a:pPr>
              <a:buNone/>
            </a:pPr>
            <a:r>
              <a:rPr lang="en-GB" dirty="0" smtClean="0"/>
              <a:t>						...please think...</a:t>
            </a:r>
            <a:endParaRPr lang="en-GB" dirty="0"/>
          </a:p>
        </p:txBody>
      </p:sp>
      <p:sp>
        <p:nvSpPr>
          <p:cNvPr id="4" name="TextBox 3"/>
          <p:cNvSpPr txBox="1"/>
          <p:nvPr/>
        </p:nvSpPr>
        <p:spPr>
          <a:xfrm>
            <a:off x="550862" y="2464713"/>
            <a:ext cx="973138" cy="430887"/>
          </a:xfrm>
          <a:prstGeom prst="rect">
            <a:avLst/>
          </a:prstGeom>
          <a:noFill/>
        </p:spPr>
        <p:txBody>
          <a:bodyPr wrap="square" rtlCol="0">
            <a:spAutoFit/>
          </a:bodyPr>
          <a:lstStyle/>
          <a:p>
            <a:r>
              <a:rPr lang="en-GB" sz="2200" dirty="0" smtClean="0"/>
              <a:t>(</a:t>
            </a:r>
            <a:r>
              <a:rPr lang="en-GB" sz="2200" dirty="0" err="1" smtClean="0"/>
              <a:t>mis</a:t>
            </a:r>
            <a:r>
              <a:rPr lang="en-GB" sz="2200" dirty="0" smtClean="0"/>
              <a:t>)</a:t>
            </a:r>
            <a:endParaRPr lang="en-GB" sz="2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2" presetClass="entr" presetSubtype="8" accel="50000" decel="50000" fill="hold" grpId="0" nodeType="afterEffect">
                                  <p:stCondLst>
                                    <p:cond delay="200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0-#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par>
                          <p:cTn id="12" fill="hold">
                            <p:stCondLst>
                              <p:cond delay="2500"/>
                            </p:stCondLst>
                            <p:childTnLst>
                              <p:par>
                                <p:cTn id="13" presetID="1" presetClass="entr" presetSubtype="0" fill="hold" grpId="0" nodeType="afterEffect">
                                  <p:stCondLst>
                                    <p:cond delay="100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par>
                          <p:cTn id="15" fill="hold">
                            <p:stCondLst>
                              <p:cond delay="3500"/>
                            </p:stCondLst>
                            <p:childTnLst>
                              <p:par>
                                <p:cTn id="16" presetID="1" presetClass="entr" presetSubtype="0" fill="hold" grpId="0" nodeType="afterEffect">
                                  <p:stCondLst>
                                    <p:cond delay="100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par>
                          <p:cTn id="18" fill="hold">
                            <p:stCondLst>
                              <p:cond delay="4500"/>
                            </p:stCondLst>
                            <p:childTnLst>
                              <p:par>
                                <p:cTn id="19" presetID="1" presetClass="entr" presetSubtype="0" fill="hold" grpId="0" nodeType="afterEffect">
                                  <p:stCondLst>
                                    <p:cond delay="100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par>
                          <p:cTn id="21" fill="hold">
                            <p:stCondLst>
                              <p:cond delay="5500"/>
                            </p:stCondLst>
                            <p:childTnLst>
                              <p:par>
                                <p:cTn id="22" presetID="1" presetClass="entr" presetSubtype="0" fill="hold" grpId="0" nodeType="afterEffect">
                                  <p:stCondLst>
                                    <p:cond delay="200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Gödel’s First Theorem</a:t>
            </a:r>
            <a:endParaRPr lang="en-GB" dirty="0"/>
          </a:p>
        </p:txBody>
      </p:sp>
      <p:sp>
        <p:nvSpPr>
          <p:cNvPr id="3" name="Content Placeholder 2"/>
          <p:cNvSpPr>
            <a:spLocks noGrp="1"/>
          </p:cNvSpPr>
          <p:nvPr>
            <p:ph idx="1"/>
          </p:nvPr>
        </p:nvSpPr>
        <p:spPr/>
        <p:txBody>
          <a:bodyPr>
            <a:noAutofit/>
          </a:bodyPr>
          <a:lstStyle/>
          <a:p>
            <a:pPr marL="0" indent="0">
              <a:buNone/>
            </a:pPr>
            <a:r>
              <a:rPr lang="en-GB" sz="3600" dirty="0" smtClean="0"/>
              <a:t>To every </a:t>
            </a:r>
            <a:r>
              <a:rPr lang="en-GB" sz="3600" dirty="0" err="1" smtClean="0"/>
              <a:t>ω</a:t>
            </a:r>
            <a:r>
              <a:rPr lang="en-GB" sz="3600" dirty="0" smtClean="0"/>
              <a:t>-consistent recursive class </a:t>
            </a:r>
            <a:r>
              <a:rPr lang="en-GB" sz="3600" dirty="0" err="1" smtClean="0"/>
              <a:t>κ</a:t>
            </a:r>
            <a:r>
              <a:rPr lang="en-GB" sz="3600" dirty="0" smtClean="0"/>
              <a:t> of </a:t>
            </a:r>
            <a:r>
              <a:rPr lang="en-GB" sz="3600" i="1" dirty="0" smtClean="0"/>
              <a:t>formulae </a:t>
            </a:r>
            <a:r>
              <a:rPr lang="en-GB" sz="3600" dirty="0" smtClean="0"/>
              <a:t>there correspond recursive </a:t>
            </a:r>
            <a:r>
              <a:rPr lang="en-GB" sz="3600" i="1" dirty="0" smtClean="0"/>
              <a:t>class-signs </a:t>
            </a:r>
            <a:r>
              <a:rPr lang="en-GB" sz="3600" i="1" dirty="0" err="1" smtClean="0"/>
              <a:t>r</a:t>
            </a:r>
            <a:r>
              <a:rPr lang="en-GB" sz="3600" dirty="0" smtClean="0"/>
              <a:t>, such that neither </a:t>
            </a:r>
            <a:r>
              <a:rPr lang="en-GB" sz="3600" dirty="0" err="1" smtClean="0"/>
              <a:t>ν</a:t>
            </a:r>
            <a:r>
              <a:rPr lang="en-GB" sz="3600" dirty="0" smtClean="0"/>
              <a:t> Gen </a:t>
            </a:r>
            <a:r>
              <a:rPr lang="en-GB" sz="3600" dirty="0" err="1" smtClean="0"/>
              <a:t>r</a:t>
            </a:r>
            <a:r>
              <a:rPr lang="en-GB" sz="3600" dirty="0" smtClean="0"/>
              <a:t> </a:t>
            </a:r>
            <a:r>
              <a:rPr lang="en-GB" sz="3600" dirty="0" err="1" smtClean="0"/>
              <a:t>Neg(ν</a:t>
            </a:r>
            <a:r>
              <a:rPr lang="en-GB" sz="3600" dirty="0" smtClean="0"/>
              <a:t> Gen </a:t>
            </a:r>
            <a:r>
              <a:rPr lang="en-GB" sz="3600" i="1" dirty="0" err="1" smtClean="0"/>
              <a:t>r</a:t>
            </a:r>
            <a:r>
              <a:rPr lang="en-GB" sz="3600" dirty="0" smtClean="0"/>
              <a:t>) belongs to </a:t>
            </a:r>
            <a:r>
              <a:rPr lang="en-GB" sz="3600" dirty="0" err="1" smtClean="0"/>
              <a:t>Flg(κ</a:t>
            </a:r>
            <a:r>
              <a:rPr lang="en-GB" sz="3600" dirty="0" smtClean="0"/>
              <a:t>) (where </a:t>
            </a:r>
            <a:r>
              <a:rPr lang="en-GB" sz="3600" dirty="0" err="1" smtClean="0"/>
              <a:t>ν</a:t>
            </a:r>
            <a:r>
              <a:rPr lang="en-GB" sz="3600" dirty="0" smtClean="0"/>
              <a:t> is the </a:t>
            </a:r>
            <a:r>
              <a:rPr lang="en-GB" sz="3600" i="1" dirty="0" smtClean="0"/>
              <a:t>free variable</a:t>
            </a:r>
            <a:r>
              <a:rPr lang="en-GB" sz="3600" dirty="0" smtClean="0"/>
              <a:t> of </a:t>
            </a:r>
            <a:r>
              <a:rPr lang="en-GB" sz="3600" i="1" dirty="0" err="1" smtClean="0"/>
              <a:t>r</a:t>
            </a:r>
            <a:r>
              <a:rPr lang="en-GB" sz="3600" dirty="0" smtClean="0"/>
              <a:t>)</a:t>
            </a:r>
            <a:endParaRPr lang="en-GB" sz="3600" dirty="0"/>
          </a:p>
        </p:txBody>
      </p:sp>
      <p:sp>
        <p:nvSpPr>
          <p:cNvPr id="4" name="Rounded Rectangle 3">
            <a:hlinkClick r:id="rId2" action="ppaction://hlinksldjump"/>
          </p:cNvPr>
          <p:cNvSpPr/>
          <p:nvPr/>
        </p:nvSpPr>
        <p:spPr>
          <a:xfrm>
            <a:off x="6400800" y="5334000"/>
            <a:ext cx="2362200" cy="50202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Run away...</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779462" y="1761565"/>
            <a:ext cx="7581901" cy="1107996"/>
          </a:xfrm>
          <a:prstGeom prst="rect">
            <a:avLst/>
          </a:prstGeom>
          <a:noFill/>
        </p:spPr>
        <p:txBody>
          <a:bodyPr wrap="square" rtlCol="0">
            <a:spAutoFit/>
          </a:bodyPr>
          <a:lstStyle/>
          <a:p>
            <a:endParaRPr lang="en-GB" sz="2200" dirty="0" smtClean="0"/>
          </a:p>
          <a:p>
            <a:r>
              <a:rPr lang="en-GB" sz="2200" dirty="0" smtClean="0"/>
              <a:t>“No, no!” the physicist responded, “</a:t>
            </a:r>
            <a:r>
              <a:rPr lang="en-GB" sz="2200" i="1" dirty="0" smtClean="0"/>
              <a:t>Some </a:t>
            </a:r>
            <a:r>
              <a:rPr lang="en-GB" sz="2200" dirty="0" smtClean="0"/>
              <a:t>Scottish sheep are black!”</a:t>
            </a:r>
          </a:p>
          <a:p>
            <a:endParaRPr lang="en-GB" sz="2200" dirty="0"/>
          </a:p>
        </p:txBody>
      </p:sp>
      <p:sp>
        <p:nvSpPr>
          <p:cNvPr id="25" name="TextBox 24"/>
          <p:cNvSpPr txBox="1"/>
          <p:nvPr/>
        </p:nvSpPr>
        <p:spPr>
          <a:xfrm>
            <a:off x="762000" y="1295400"/>
            <a:ext cx="7581901" cy="1569660"/>
          </a:xfrm>
          <a:prstGeom prst="rect">
            <a:avLst/>
          </a:prstGeom>
          <a:noFill/>
        </p:spPr>
        <p:txBody>
          <a:bodyPr wrap="square" rtlCol="0">
            <a:spAutoFit/>
          </a:bodyPr>
          <a:lstStyle/>
          <a:p>
            <a:r>
              <a:rPr lang="en-GB" sz="2400" dirty="0" smtClean="0"/>
              <a:t>The mathematician gazed heavenward in supplication, and then intoned, “In Scotland there exists at least one field, containing at least one sheep, </a:t>
            </a:r>
            <a:r>
              <a:rPr lang="en-GB" sz="2400" i="1" dirty="0" smtClean="0"/>
              <a:t>at least one side of which is black</a:t>
            </a:r>
            <a:r>
              <a:rPr lang="en-GB" sz="2400" dirty="0" smtClean="0"/>
              <a:t>.”</a:t>
            </a:r>
          </a:p>
          <a:p>
            <a:endParaRPr lang="en-GB" sz="2200" dirty="0"/>
          </a:p>
        </p:txBody>
      </p:sp>
      <p:sp>
        <p:nvSpPr>
          <p:cNvPr id="436" name="TextBox 435"/>
          <p:cNvSpPr txBox="1"/>
          <p:nvPr/>
        </p:nvSpPr>
        <p:spPr>
          <a:xfrm>
            <a:off x="762000" y="1607403"/>
            <a:ext cx="7599363" cy="830997"/>
          </a:xfrm>
          <a:prstGeom prst="rect">
            <a:avLst/>
          </a:prstGeom>
          <a:noFill/>
        </p:spPr>
        <p:txBody>
          <a:bodyPr wrap="square" rtlCol="0">
            <a:spAutoFit/>
          </a:bodyPr>
          <a:lstStyle/>
          <a:p>
            <a:r>
              <a:rPr lang="en-GB" sz="2400" dirty="0" smtClean="0"/>
              <a:t>“How interesting,” observed the astronomer, “All Scottish sheep are black!”</a:t>
            </a:r>
          </a:p>
          <a:p>
            <a:endParaRPr lang="en-GB" sz="2200" dirty="0"/>
          </a:p>
        </p:txBody>
      </p:sp>
      <p:sp>
        <p:nvSpPr>
          <p:cNvPr id="3" name="Content Placeholder 2"/>
          <p:cNvSpPr>
            <a:spLocks noGrp="1"/>
          </p:cNvSpPr>
          <p:nvPr>
            <p:ph idx="1"/>
          </p:nvPr>
        </p:nvSpPr>
        <p:spPr>
          <a:xfrm>
            <a:off x="779462" y="1447800"/>
            <a:ext cx="7581901" cy="4876800"/>
          </a:xfrm>
        </p:spPr>
        <p:txBody>
          <a:bodyPr>
            <a:normAutofit/>
          </a:bodyPr>
          <a:lstStyle/>
          <a:p>
            <a:pPr marL="0" indent="0">
              <a:buNone/>
            </a:pPr>
            <a:r>
              <a:rPr lang="en-GB" dirty="0" smtClean="0"/>
              <a:t>An astronomer, a physicist, and a mathematician were holidaying in Scotland.  Glancing from a train window, they observed a black sheep in the middle of a field.</a:t>
            </a:r>
          </a:p>
        </p:txBody>
      </p:sp>
      <p:pic>
        <p:nvPicPr>
          <p:cNvPr id="7" name="Picture 6" descr="Sheep.psd"/>
          <p:cNvPicPr>
            <a:picLocks noChangeAspect="1"/>
          </p:cNvPicPr>
          <p:nvPr/>
        </p:nvPicPr>
        <p:blipFill>
          <a:blip r:embed="rId2"/>
          <a:stretch>
            <a:fillRect/>
          </a:stretch>
        </p:blipFill>
        <p:spPr>
          <a:xfrm>
            <a:off x="4572000" y="2438400"/>
            <a:ext cx="4038600" cy="4191000"/>
          </a:xfrm>
          <a:prstGeom prst="rect">
            <a:avLst/>
          </a:prstGeom>
        </p:spPr>
      </p:pic>
      <p:sp>
        <p:nvSpPr>
          <p:cNvPr id="2" name="Title 1"/>
          <p:cNvSpPr>
            <a:spLocks noGrp="1"/>
          </p:cNvSpPr>
          <p:nvPr>
            <p:ph type="title"/>
          </p:nvPr>
        </p:nvSpPr>
        <p:spPr/>
        <p:txBody>
          <a:bodyPr/>
          <a:lstStyle/>
          <a:p>
            <a:r>
              <a:rPr lang="en-GB" dirty="0" smtClean="0"/>
              <a:t>Maths &amp; Truth</a:t>
            </a:r>
            <a:endParaRPr lang="en-GB" dirty="0"/>
          </a:p>
        </p:txBody>
      </p:sp>
      <p:grpSp>
        <p:nvGrpSpPr>
          <p:cNvPr id="15" name="Group 14"/>
          <p:cNvGrpSpPr/>
          <p:nvPr/>
        </p:nvGrpSpPr>
        <p:grpSpPr>
          <a:xfrm>
            <a:off x="1143000" y="2819400"/>
            <a:ext cx="6172200" cy="3492792"/>
            <a:chOff x="1143000" y="2298408"/>
            <a:chExt cx="6172200" cy="3492792"/>
          </a:xfrm>
        </p:grpSpPr>
        <p:sp>
          <p:nvSpPr>
            <p:cNvPr id="14" name="Trapezoid 13"/>
            <p:cNvSpPr/>
            <p:nvPr/>
          </p:nvSpPr>
          <p:spPr>
            <a:xfrm>
              <a:off x="1143000" y="2666023"/>
              <a:ext cx="6172200" cy="3125177"/>
            </a:xfrm>
            <a:prstGeom prst="trapezoid">
              <a:avLst/>
            </a:prstGeom>
            <a:gradFill flip="none" rotWithShape="1">
              <a:gsLst>
                <a:gs pos="0">
                  <a:schemeClr val="accent2">
                    <a:lumMod val="60000"/>
                    <a:lumOff val="40000"/>
                  </a:schemeClr>
                </a:gs>
                <a:gs pos="100000">
                  <a:schemeClr val="accent2">
                    <a:lumMod val="50000"/>
                  </a:schemeClr>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ounded Rectangle 11"/>
            <p:cNvSpPr/>
            <p:nvPr/>
          </p:nvSpPr>
          <p:spPr>
            <a:xfrm>
              <a:off x="2209800" y="3886200"/>
              <a:ext cx="76200" cy="762000"/>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ounded Rectangle 12"/>
            <p:cNvSpPr/>
            <p:nvPr/>
          </p:nvSpPr>
          <p:spPr>
            <a:xfrm>
              <a:off x="3416541" y="3886200"/>
              <a:ext cx="76200" cy="762000"/>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Cloud 7"/>
            <p:cNvSpPr/>
            <p:nvPr/>
          </p:nvSpPr>
          <p:spPr>
            <a:xfrm>
              <a:off x="1828800" y="2971800"/>
              <a:ext cx="2057400" cy="129540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rot="4687640">
              <a:off x="3349835" y="2400079"/>
              <a:ext cx="355742" cy="152400"/>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loud 8"/>
            <p:cNvSpPr/>
            <p:nvPr/>
          </p:nvSpPr>
          <p:spPr>
            <a:xfrm rot="2135994">
              <a:off x="3263971" y="2612177"/>
              <a:ext cx="1066800" cy="64770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3638871" y="2743200"/>
              <a:ext cx="94929" cy="76200"/>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6" name="Trapezoid 25"/>
          <p:cNvSpPr/>
          <p:nvPr/>
        </p:nvSpPr>
        <p:spPr>
          <a:xfrm>
            <a:off x="1143000" y="3718069"/>
            <a:ext cx="5562601" cy="2816518"/>
          </a:xfrm>
          <a:prstGeom prst="trapezoid">
            <a:avLst/>
          </a:prstGeom>
          <a:gradFill flip="none" rotWithShape="1">
            <a:gsLst>
              <a:gs pos="0">
                <a:schemeClr val="accent2">
                  <a:lumMod val="60000"/>
                  <a:lumOff val="40000"/>
                </a:schemeClr>
              </a:gs>
              <a:gs pos="100000">
                <a:schemeClr val="accent2">
                  <a:lumMod val="50000"/>
                </a:schemeClr>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7" name="Group 26"/>
          <p:cNvGrpSpPr/>
          <p:nvPr/>
        </p:nvGrpSpPr>
        <p:grpSpPr>
          <a:xfrm>
            <a:off x="1761067" y="3386761"/>
            <a:ext cx="2254863" cy="2117715"/>
            <a:chOff x="1761067" y="3386761"/>
            <a:chExt cx="2254863" cy="2117715"/>
          </a:xfrm>
        </p:grpSpPr>
        <p:sp>
          <p:nvSpPr>
            <p:cNvPr id="28" name="Rounded Rectangle 27"/>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ounded Rectangle 28"/>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Cloud 29"/>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Oval 30"/>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Cloud 31"/>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Oval 32"/>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 name="Group 33"/>
          <p:cNvGrpSpPr/>
          <p:nvPr/>
        </p:nvGrpSpPr>
        <p:grpSpPr>
          <a:xfrm>
            <a:off x="4572000" y="3741002"/>
            <a:ext cx="538011" cy="505287"/>
            <a:chOff x="1761067" y="3386761"/>
            <a:chExt cx="2254863" cy="2117715"/>
          </a:xfrm>
        </p:grpSpPr>
        <p:sp>
          <p:nvSpPr>
            <p:cNvPr id="35" name="Rounded Rectangle 34"/>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ounded Rectangle 35"/>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loud 36"/>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Cloud 38"/>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Oval 39"/>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1" name="Right Arrow 40"/>
          <p:cNvSpPr/>
          <p:nvPr/>
        </p:nvSpPr>
        <p:spPr>
          <a:xfrm>
            <a:off x="3615267" y="4817735"/>
            <a:ext cx="651933" cy="34337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42" name="Group 41"/>
          <p:cNvGrpSpPr/>
          <p:nvPr/>
        </p:nvGrpSpPr>
        <p:grpSpPr>
          <a:xfrm>
            <a:off x="5129113" y="3741002"/>
            <a:ext cx="538011" cy="505287"/>
            <a:chOff x="1761067" y="3386761"/>
            <a:chExt cx="2254863" cy="2117715"/>
          </a:xfrm>
        </p:grpSpPr>
        <p:sp>
          <p:nvSpPr>
            <p:cNvPr id="43" name="Rounded Rectangle 42"/>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Rounded Rectangle 43"/>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Cloud 44"/>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Oval 45"/>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Cloud 46"/>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9" name="Group 48"/>
          <p:cNvGrpSpPr/>
          <p:nvPr/>
        </p:nvGrpSpPr>
        <p:grpSpPr>
          <a:xfrm>
            <a:off x="5686226" y="3741002"/>
            <a:ext cx="538011" cy="505287"/>
            <a:chOff x="1761067" y="3386761"/>
            <a:chExt cx="2254863" cy="2117715"/>
          </a:xfrm>
        </p:grpSpPr>
        <p:sp>
          <p:nvSpPr>
            <p:cNvPr id="50" name="Rounded Rectangle 49"/>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ounded Rectangle 50"/>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Cloud 51"/>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Oval 52"/>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Cloud 53"/>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Oval 54"/>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6" name="Group 55"/>
          <p:cNvGrpSpPr/>
          <p:nvPr/>
        </p:nvGrpSpPr>
        <p:grpSpPr>
          <a:xfrm>
            <a:off x="4572000" y="4164361"/>
            <a:ext cx="538011" cy="505287"/>
            <a:chOff x="1761067" y="3386761"/>
            <a:chExt cx="2254863" cy="2117715"/>
          </a:xfrm>
        </p:grpSpPr>
        <p:sp>
          <p:nvSpPr>
            <p:cNvPr id="57" name="Rounded Rectangle 56"/>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Rounded Rectangle 57"/>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Cloud 58"/>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Oval 59"/>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Cloud 60"/>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Oval 61"/>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3" name="Group 62"/>
          <p:cNvGrpSpPr/>
          <p:nvPr/>
        </p:nvGrpSpPr>
        <p:grpSpPr>
          <a:xfrm>
            <a:off x="5129113" y="4164361"/>
            <a:ext cx="538011" cy="505287"/>
            <a:chOff x="1761067" y="3386761"/>
            <a:chExt cx="2254863" cy="2117715"/>
          </a:xfrm>
        </p:grpSpPr>
        <p:sp>
          <p:nvSpPr>
            <p:cNvPr id="64" name="Rounded Rectangle 63"/>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ounded Rectangle 64"/>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Cloud 65"/>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Oval 66"/>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Cloud 67"/>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Oval 68"/>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5686226" y="4164361"/>
            <a:ext cx="538011" cy="505287"/>
            <a:chOff x="1761067" y="3386761"/>
            <a:chExt cx="2254863" cy="2117715"/>
          </a:xfrm>
        </p:grpSpPr>
        <p:sp>
          <p:nvSpPr>
            <p:cNvPr id="71" name="Rounded Rectangle 70"/>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ounded Rectangle 71"/>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Cloud 72"/>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Oval 73"/>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Cloud 74"/>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Oval 75"/>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7" name="Group 76"/>
          <p:cNvGrpSpPr/>
          <p:nvPr/>
        </p:nvGrpSpPr>
        <p:grpSpPr>
          <a:xfrm>
            <a:off x="4572000" y="4565091"/>
            <a:ext cx="538011" cy="505287"/>
            <a:chOff x="1761067" y="3386761"/>
            <a:chExt cx="2254863" cy="2117715"/>
          </a:xfrm>
        </p:grpSpPr>
        <p:sp>
          <p:nvSpPr>
            <p:cNvPr id="78" name="Rounded Rectangle 77"/>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Rounded Rectangle 78"/>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Cloud 79"/>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Oval 80"/>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Cloud 81"/>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Oval 82"/>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84" name="Group 83"/>
          <p:cNvGrpSpPr/>
          <p:nvPr/>
        </p:nvGrpSpPr>
        <p:grpSpPr>
          <a:xfrm>
            <a:off x="5129113" y="4565091"/>
            <a:ext cx="538011" cy="505287"/>
            <a:chOff x="1761067" y="3386761"/>
            <a:chExt cx="2254863" cy="2117715"/>
          </a:xfrm>
        </p:grpSpPr>
        <p:sp>
          <p:nvSpPr>
            <p:cNvPr id="85" name="Rounded Rectangle 84"/>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Rounded Rectangle 85"/>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Cloud 86"/>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Oval 87"/>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Cloud 88"/>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Oval 89"/>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1" name="Group 90"/>
          <p:cNvGrpSpPr/>
          <p:nvPr/>
        </p:nvGrpSpPr>
        <p:grpSpPr>
          <a:xfrm>
            <a:off x="5686226" y="4565091"/>
            <a:ext cx="538011" cy="505287"/>
            <a:chOff x="1761067" y="3386761"/>
            <a:chExt cx="2254863" cy="2117715"/>
          </a:xfrm>
        </p:grpSpPr>
        <p:sp>
          <p:nvSpPr>
            <p:cNvPr id="92" name="Rounded Rectangle 91"/>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Rounded Rectangle 92"/>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Cloud 93"/>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Oval 94"/>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Cloud 95"/>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Oval 96"/>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8" name="Group 97"/>
          <p:cNvGrpSpPr/>
          <p:nvPr/>
        </p:nvGrpSpPr>
        <p:grpSpPr>
          <a:xfrm>
            <a:off x="4572000" y="4999189"/>
            <a:ext cx="538011" cy="505287"/>
            <a:chOff x="1761067" y="3386761"/>
            <a:chExt cx="2254863" cy="2117715"/>
          </a:xfrm>
        </p:grpSpPr>
        <p:sp>
          <p:nvSpPr>
            <p:cNvPr id="99" name="Rounded Rectangle 98"/>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Rounded Rectangle 99"/>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Cloud 100"/>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Oval 101"/>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Cloud 102"/>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Oval 103"/>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5" name="Group 104"/>
          <p:cNvGrpSpPr/>
          <p:nvPr/>
        </p:nvGrpSpPr>
        <p:grpSpPr>
          <a:xfrm>
            <a:off x="5129113" y="4999189"/>
            <a:ext cx="538011" cy="505287"/>
            <a:chOff x="1761067" y="3386761"/>
            <a:chExt cx="2254863" cy="2117715"/>
          </a:xfrm>
        </p:grpSpPr>
        <p:sp>
          <p:nvSpPr>
            <p:cNvPr id="106" name="Rounded Rectangle 105"/>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Rounded Rectangle 106"/>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Cloud 107"/>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Oval 108"/>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Cloud 109"/>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Oval 110"/>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2" name="Group 111"/>
          <p:cNvGrpSpPr/>
          <p:nvPr/>
        </p:nvGrpSpPr>
        <p:grpSpPr>
          <a:xfrm>
            <a:off x="5686226" y="4999189"/>
            <a:ext cx="538011" cy="505287"/>
            <a:chOff x="1761067" y="3386761"/>
            <a:chExt cx="2254863" cy="2117715"/>
          </a:xfrm>
        </p:grpSpPr>
        <p:sp>
          <p:nvSpPr>
            <p:cNvPr id="113" name="Rounded Rectangle 112"/>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Rounded Rectangle 113"/>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Cloud 114"/>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Oval 115"/>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Cloud 116"/>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Oval 117"/>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9" name="Group 118"/>
          <p:cNvGrpSpPr/>
          <p:nvPr/>
        </p:nvGrpSpPr>
        <p:grpSpPr>
          <a:xfrm>
            <a:off x="4572000" y="5422548"/>
            <a:ext cx="538011" cy="505287"/>
            <a:chOff x="1761067" y="3386761"/>
            <a:chExt cx="2254863" cy="2117715"/>
          </a:xfrm>
        </p:grpSpPr>
        <p:sp>
          <p:nvSpPr>
            <p:cNvPr id="120" name="Rounded Rectangle 119"/>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Rounded Rectangle 120"/>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Cloud 121"/>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Oval 122"/>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Cloud 123"/>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Oval 124"/>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6" name="Group 125"/>
          <p:cNvGrpSpPr/>
          <p:nvPr/>
        </p:nvGrpSpPr>
        <p:grpSpPr>
          <a:xfrm>
            <a:off x="5129113" y="5422548"/>
            <a:ext cx="538011" cy="505287"/>
            <a:chOff x="1761067" y="3386761"/>
            <a:chExt cx="2254863" cy="2117715"/>
          </a:xfrm>
        </p:grpSpPr>
        <p:sp>
          <p:nvSpPr>
            <p:cNvPr id="127" name="Rounded Rectangle 126"/>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Rounded Rectangle 127"/>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Cloud 128"/>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Oval 129"/>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Cloud 130"/>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Oval 131"/>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33" name="Group 132"/>
          <p:cNvGrpSpPr/>
          <p:nvPr/>
        </p:nvGrpSpPr>
        <p:grpSpPr>
          <a:xfrm>
            <a:off x="5686226" y="5422548"/>
            <a:ext cx="538011" cy="505287"/>
            <a:chOff x="1761067" y="3386761"/>
            <a:chExt cx="2254863" cy="2117715"/>
          </a:xfrm>
        </p:grpSpPr>
        <p:sp>
          <p:nvSpPr>
            <p:cNvPr id="134" name="Rounded Rectangle 133"/>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Rounded Rectangle 134"/>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Cloud 135"/>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Oval 136"/>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Cloud 137"/>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Oval 138"/>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0" name="Group 139"/>
          <p:cNvGrpSpPr/>
          <p:nvPr/>
        </p:nvGrpSpPr>
        <p:grpSpPr>
          <a:xfrm>
            <a:off x="4572000" y="5819313"/>
            <a:ext cx="538011" cy="505287"/>
            <a:chOff x="1761067" y="3386761"/>
            <a:chExt cx="2254863" cy="2117715"/>
          </a:xfrm>
        </p:grpSpPr>
        <p:sp>
          <p:nvSpPr>
            <p:cNvPr id="141" name="Rounded Rectangle 140"/>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2" name="Rounded Rectangle 141"/>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Cloud 142"/>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Oval 143"/>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Cloud 144"/>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Oval 145"/>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7" name="Group 146"/>
          <p:cNvGrpSpPr/>
          <p:nvPr/>
        </p:nvGrpSpPr>
        <p:grpSpPr>
          <a:xfrm>
            <a:off x="5129113" y="5819313"/>
            <a:ext cx="538011" cy="505287"/>
            <a:chOff x="1761067" y="3386761"/>
            <a:chExt cx="2254863" cy="2117715"/>
          </a:xfrm>
        </p:grpSpPr>
        <p:sp>
          <p:nvSpPr>
            <p:cNvPr id="148" name="Rounded Rectangle 147"/>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Rounded Rectangle 148"/>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Cloud 149"/>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Oval 150"/>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Cloud 151"/>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Oval 152"/>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54" name="Group 153"/>
          <p:cNvGrpSpPr/>
          <p:nvPr/>
        </p:nvGrpSpPr>
        <p:grpSpPr>
          <a:xfrm>
            <a:off x="5686226" y="5819313"/>
            <a:ext cx="538011" cy="505287"/>
            <a:chOff x="1761067" y="3386761"/>
            <a:chExt cx="2254863" cy="2117715"/>
          </a:xfrm>
        </p:grpSpPr>
        <p:sp>
          <p:nvSpPr>
            <p:cNvPr id="155" name="Rounded Rectangle 154"/>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6" name="Rounded Rectangle 155"/>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7" name="Cloud 156"/>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8" name="Oval 157"/>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9" name="Cloud 158"/>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0" name="Oval 159"/>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61" name="Oval 160"/>
          <p:cNvSpPr/>
          <p:nvPr/>
        </p:nvSpPr>
        <p:spPr>
          <a:xfrm>
            <a:off x="6172200" y="6248400"/>
            <a:ext cx="81928" cy="819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2" name="Oval 161"/>
          <p:cNvSpPr/>
          <p:nvPr/>
        </p:nvSpPr>
        <p:spPr>
          <a:xfrm>
            <a:off x="6324600" y="6248400"/>
            <a:ext cx="81928" cy="819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Oval 162"/>
          <p:cNvSpPr/>
          <p:nvPr/>
        </p:nvSpPr>
        <p:spPr>
          <a:xfrm>
            <a:off x="6471272" y="6248400"/>
            <a:ext cx="81928" cy="8192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0" name="Trapezoid 299"/>
          <p:cNvSpPr/>
          <p:nvPr/>
        </p:nvSpPr>
        <p:spPr>
          <a:xfrm>
            <a:off x="1143000" y="3718069"/>
            <a:ext cx="5562601" cy="2816518"/>
          </a:xfrm>
          <a:prstGeom prst="trapezoid">
            <a:avLst/>
          </a:prstGeom>
          <a:gradFill flip="none" rotWithShape="1">
            <a:gsLst>
              <a:gs pos="0">
                <a:schemeClr val="accent2">
                  <a:lumMod val="60000"/>
                  <a:lumOff val="40000"/>
                </a:schemeClr>
              </a:gs>
              <a:gs pos="100000">
                <a:schemeClr val="accent2">
                  <a:lumMod val="50000"/>
                </a:schemeClr>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01" name="Group 300"/>
          <p:cNvGrpSpPr/>
          <p:nvPr/>
        </p:nvGrpSpPr>
        <p:grpSpPr>
          <a:xfrm>
            <a:off x="1761067" y="3386761"/>
            <a:ext cx="2254863" cy="2117715"/>
            <a:chOff x="1761067" y="3386761"/>
            <a:chExt cx="2254863" cy="2117715"/>
          </a:xfrm>
        </p:grpSpPr>
        <p:sp>
          <p:nvSpPr>
            <p:cNvPr id="302" name="Rounded Rectangle 301"/>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3" name="Rounded Rectangle 302"/>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4" name="Cloud 303"/>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5" name="Oval 304"/>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6" name="Cloud 305"/>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7" name="Oval 306"/>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08" name="Group 307"/>
          <p:cNvGrpSpPr/>
          <p:nvPr/>
        </p:nvGrpSpPr>
        <p:grpSpPr>
          <a:xfrm>
            <a:off x="4572000" y="3741002"/>
            <a:ext cx="538011" cy="505287"/>
            <a:chOff x="1761067" y="3386761"/>
            <a:chExt cx="2254863" cy="2117715"/>
          </a:xfrm>
        </p:grpSpPr>
        <p:sp>
          <p:nvSpPr>
            <p:cNvPr id="309" name="Rounded Rectangle 308"/>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0" name="Rounded Rectangle 309"/>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1" name="Cloud 310"/>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2" name="Oval 311"/>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3" name="Cloud 312"/>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4" name="Oval 313"/>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15" name="Right Arrow 314"/>
          <p:cNvSpPr/>
          <p:nvPr/>
        </p:nvSpPr>
        <p:spPr>
          <a:xfrm>
            <a:off x="3615267" y="4817735"/>
            <a:ext cx="651933" cy="34337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16" name="Group 315"/>
          <p:cNvGrpSpPr/>
          <p:nvPr/>
        </p:nvGrpSpPr>
        <p:grpSpPr>
          <a:xfrm>
            <a:off x="5129113" y="3741002"/>
            <a:ext cx="538011" cy="505287"/>
            <a:chOff x="1761067" y="3386761"/>
            <a:chExt cx="2254863" cy="2117715"/>
          </a:xfrm>
        </p:grpSpPr>
        <p:sp>
          <p:nvSpPr>
            <p:cNvPr id="317" name="Rounded Rectangle 316"/>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8" name="Rounded Rectangle 317"/>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9" name="Cloud 318"/>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0" name="Oval 319"/>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1" name="Cloud 320"/>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2" name="Oval 321"/>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23" name="Group 322"/>
          <p:cNvGrpSpPr/>
          <p:nvPr/>
        </p:nvGrpSpPr>
        <p:grpSpPr>
          <a:xfrm>
            <a:off x="5686226" y="3741002"/>
            <a:ext cx="538011" cy="505287"/>
            <a:chOff x="1761067" y="3386761"/>
            <a:chExt cx="2254863" cy="2117715"/>
          </a:xfrm>
          <a:solidFill>
            <a:schemeClr val="accent2">
              <a:lumMod val="75000"/>
            </a:schemeClr>
          </a:solidFill>
        </p:grpSpPr>
        <p:sp>
          <p:nvSpPr>
            <p:cNvPr id="324" name="Rounded Rectangle 323"/>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5" name="Rounded Rectangle 324"/>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6" name="Cloud 325"/>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 name="Oval 326"/>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8" name="Cloud 327"/>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9" name="Oval 328"/>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0" name="Group 329"/>
          <p:cNvGrpSpPr/>
          <p:nvPr/>
        </p:nvGrpSpPr>
        <p:grpSpPr>
          <a:xfrm>
            <a:off x="4572000" y="4164361"/>
            <a:ext cx="538011" cy="505287"/>
            <a:chOff x="1761067" y="3386761"/>
            <a:chExt cx="2254863" cy="2117715"/>
          </a:xfrm>
        </p:grpSpPr>
        <p:sp>
          <p:nvSpPr>
            <p:cNvPr id="331" name="Rounded Rectangle 330"/>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2" name="Rounded Rectangle 331"/>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3" name="Cloud 332"/>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4" name="Oval 333"/>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5" name="Cloud 334"/>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6" name="Oval 335"/>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7" name="Group 336"/>
          <p:cNvGrpSpPr/>
          <p:nvPr/>
        </p:nvGrpSpPr>
        <p:grpSpPr>
          <a:xfrm>
            <a:off x="5129113" y="4164361"/>
            <a:ext cx="538011" cy="505287"/>
            <a:chOff x="1761067" y="3386761"/>
            <a:chExt cx="2254863" cy="2117715"/>
          </a:xfrm>
        </p:grpSpPr>
        <p:sp>
          <p:nvSpPr>
            <p:cNvPr id="338" name="Rounded Rectangle 337"/>
            <p:cNvSpPr/>
            <p:nvPr/>
          </p:nvSpPr>
          <p:spPr>
            <a:xfrm>
              <a:off x="2104437"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9" name="Rounded Rectangle 338"/>
            <p:cNvSpPr/>
            <p:nvPr/>
          </p:nvSpPr>
          <p:spPr>
            <a:xfrm>
              <a:off x="3191994" y="4817735"/>
              <a:ext cx="68674" cy="686741"/>
            </a:xfrm>
            <a:prstGeom prst="roundRect">
              <a:avLst/>
            </a:prstGeom>
            <a:solidFill>
              <a:schemeClr val="bg1">
                <a:lumMod val="95000"/>
                <a:lumOff val="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0" name="Cloud 339"/>
            <p:cNvSpPr/>
            <p:nvPr/>
          </p:nvSpPr>
          <p:spPr>
            <a:xfrm>
              <a:off x="1761067" y="3993646"/>
              <a:ext cx="1854200" cy="1167459"/>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1" name="Oval 340"/>
            <p:cNvSpPr/>
            <p:nvPr/>
          </p:nvSpPr>
          <p:spPr>
            <a:xfrm rot="4687640">
              <a:off x="3131876" y="3478391"/>
              <a:ext cx="320607" cy="137348"/>
            </a:xfrm>
            <a:prstGeom prst="ellipse">
              <a:avLst/>
            </a:prstGeom>
            <a:solidFill>
              <a:srgbClr val="0D0D0D"/>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2" name="Cloud 341"/>
            <p:cNvSpPr/>
            <p:nvPr/>
          </p:nvSpPr>
          <p:spPr>
            <a:xfrm rot="2135994">
              <a:off x="3054493" y="3669541"/>
              <a:ext cx="961437" cy="583730"/>
            </a:xfrm>
            <a:prstGeom prst="cloud">
              <a:avLst/>
            </a:prstGeom>
            <a:solidFill>
              <a:schemeClr val="bg1">
                <a:lumMod val="95000"/>
                <a:lumOff val="5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3" name="Oval 342"/>
            <p:cNvSpPr/>
            <p:nvPr/>
          </p:nvSpPr>
          <p:spPr>
            <a:xfrm>
              <a:off x="3392366" y="3787624"/>
              <a:ext cx="85553" cy="68674"/>
            </a:xfrm>
            <a:prstGeom prst="ellipse">
              <a:avLst/>
            </a:prstGeom>
            <a:solidFill>
              <a:schemeClr val="tx1"/>
            </a:solid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4" name="Group 343"/>
          <p:cNvGrpSpPr/>
          <p:nvPr/>
        </p:nvGrpSpPr>
        <p:grpSpPr>
          <a:xfrm>
            <a:off x="5686226" y="4164361"/>
            <a:ext cx="538011" cy="505287"/>
            <a:chOff x="1761067" y="3386761"/>
            <a:chExt cx="2254863" cy="2117715"/>
          </a:xfrm>
          <a:solidFill>
            <a:srgbClr val="77AF13"/>
          </a:solidFill>
        </p:grpSpPr>
        <p:sp>
          <p:nvSpPr>
            <p:cNvPr id="345" name="Rounded Rectangle 344"/>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6" name="Rounded Rectangle 345"/>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7" name="Cloud 346"/>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8" name="Oval 347"/>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9" name="Cloud 348"/>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0" name="Oval 349"/>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51" name="Group 350"/>
          <p:cNvGrpSpPr/>
          <p:nvPr/>
        </p:nvGrpSpPr>
        <p:grpSpPr>
          <a:xfrm>
            <a:off x="4572000" y="4565091"/>
            <a:ext cx="538011" cy="505287"/>
            <a:chOff x="1761067" y="3386761"/>
            <a:chExt cx="2254863" cy="2117715"/>
          </a:xfrm>
          <a:solidFill>
            <a:srgbClr val="77AF13"/>
          </a:solidFill>
        </p:grpSpPr>
        <p:sp>
          <p:nvSpPr>
            <p:cNvPr id="352" name="Rounded Rectangle 351"/>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3" name="Rounded Rectangle 352"/>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4" name="Cloud 353"/>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5" name="Oval 354"/>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6" name="Cloud 355"/>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7" name="Oval 356"/>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58" name="Group 357"/>
          <p:cNvGrpSpPr/>
          <p:nvPr/>
        </p:nvGrpSpPr>
        <p:grpSpPr>
          <a:xfrm>
            <a:off x="5129113" y="4565091"/>
            <a:ext cx="538011" cy="505287"/>
            <a:chOff x="1761067" y="3386761"/>
            <a:chExt cx="2254863" cy="2117715"/>
          </a:xfrm>
          <a:solidFill>
            <a:srgbClr val="77AF13"/>
          </a:solidFill>
        </p:grpSpPr>
        <p:sp>
          <p:nvSpPr>
            <p:cNvPr id="359" name="Rounded Rectangle 358"/>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0" name="Rounded Rectangle 359"/>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1" name="Cloud 360"/>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2" name="Oval 361"/>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3" name="Cloud 362"/>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4" name="Oval 363"/>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65" name="Group 364"/>
          <p:cNvGrpSpPr/>
          <p:nvPr/>
        </p:nvGrpSpPr>
        <p:grpSpPr>
          <a:xfrm>
            <a:off x="5686226" y="4565091"/>
            <a:ext cx="538011" cy="505287"/>
            <a:chOff x="1761067" y="3386761"/>
            <a:chExt cx="2254863" cy="2117715"/>
          </a:xfrm>
          <a:solidFill>
            <a:srgbClr val="77AF13"/>
          </a:solidFill>
        </p:grpSpPr>
        <p:sp>
          <p:nvSpPr>
            <p:cNvPr id="366" name="Rounded Rectangle 365"/>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7" name="Rounded Rectangle 366"/>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8" name="Cloud 367"/>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9" name="Oval 368"/>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0" name="Cloud 369"/>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1" name="Oval 370"/>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72" name="Group 371"/>
          <p:cNvGrpSpPr/>
          <p:nvPr/>
        </p:nvGrpSpPr>
        <p:grpSpPr>
          <a:xfrm>
            <a:off x="4572000" y="4999189"/>
            <a:ext cx="538011" cy="505287"/>
            <a:chOff x="1761067" y="3386761"/>
            <a:chExt cx="2254863" cy="2117715"/>
          </a:xfrm>
          <a:solidFill>
            <a:srgbClr val="77AF13"/>
          </a:solidFill>
        </p:grpSpPr>
        <p:sp>
          <p:nvSpPr>
            <p:cNvPr id="373" name="Rounded Rectangle 372"/>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4" name="Rounded Rectangle 373"/>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5" name="Cloud 374"/>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6" name="Oval 375"/>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7" name="Cloud 376"/>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8" name="Oval 377"/>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79" name="Group 378"/>
          <p:cNvGrpSpPr/>
          <p:nvPr/>
        </p:nvGrpSpPr>
        <p:grpSpPr>
          <a:xfrm>
            <a:off x="5129113" y="4999189"/>
            <a:ext cx="538011" cy="505287"/>
            <a:chOff x="1761067" y="3386761"/>
            <a:chExt cx="2254863" cy="2117715"/>
          </a:xfrm>
          <a:solidFill>
            <a:srgbClr val="77AF13"/>
          </a:solidFill>
        </p:grpSpPr>
        <p:sp>
          <p:nvSpPr>
            <p:cNvPr id="380" name="Rounded Rectangle 379"/>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1" name="Rounded Rectangle 380"/>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2" name="Cloud 381"/>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3" name="Oval 382"/>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4" name="Cloud 383"/>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5" name="Oval 384"/>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86" name="Group 385"/>
          <p:cNvGrpSpPr/>
          <p:nvPr/>
        </p:nvGrpSpPr>
        <p:grpSpPr>
          <a:xfrm>
            <a:off x="5686226" y="4999189"/>
            <a:ext cx="538011" cy="505287"/>
            <a:chOff x="1761067" y="3386761"/>
            <a:chExt cx="2254863" cy="2117715"/>
          </a:xfrm>
          <a:solidFill>
            <a:srgbClr val="77AF13"/>
          </a:solidFill>
        </p:grpSpPr>
        <p:sp>
          <p:nvSpPr>
            <p:cNvPr id="387" name="Rounded Rectangle 386"/>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8" name="Rounded Rectangle 387"/>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9" name="Cloud 388"/>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0" name="Oval 389"/>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1" name="Cloud 390"/>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2" name="Oval 391"/>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93" name="Group 392"/>
          <p:cNvGrpSpPr/>
          <p:nvPr/>
        </p:nvGrpSpPr>
        <p:grpSpPr>
          <a:xfrm>
            <a:off x="4572000" y="5422548"/>
            <a:ext cx="538011" cy="505287"/>
            <a:chOff x="1761067" y="3386761"/>
            <a:chExt cx="2254863" cy="2117715"/>
          </a:xfrm>
          <a:solidFill>
            <a:srgbClr val="77AF13"/>
          </a:solidFill>
        </p:grpSpPr>
        <p:sp>
          <p:nvSpPr>
            <p:cNvPr id="394" name="Rounded Rectangle 393"/>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5" name="Rounded Rectangle 394"/>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6" name="Cloud 395"/>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7" name="Oval 396"/>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8" name="Cloud 397"/>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9" name="Oval 398"/>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00" name="Group 399"/>
          <p:cNvGrpSpPr/>
          <p:nvPr/>
        </p:nvGrpSpPr>
        <p:grpSpPr>
          <a:xfrm>
            <a:off x="5129113" y="5422548"/>
            <a:ext cx="538011" cy="505287"/>
            <a:chOff x="1761067" y="3386761"/>
            <a:chExt cx="2254863" cy="2117715"/>
          </a:xfrm>
          <a:solidFill>
            <a:srgbClr val="77AF13"/>
          </a:solidFill>
        </p:grpSpPr>
        <p:sp>
          <p:nvSpPr>
            <p:cNvPr id="401" name="Rounded Rectangle 400"/>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2" name="Rounded Rectangle 401"/>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3" name="Cloud 402"/>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4" name="Oval 403"/>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5" name="Cloud 404"/>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6" name="Oval 405"/>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07" name="Group 406"/>
          <p:cNvGrpSpPr/>
          <p:nvPr/>
        </p:nvGrpSpPr>
        <p:grpSpPr>
          <a:xfrm>
            <a:off x="5686226" y="5422548"/>
            <a:ext cx="538011" cy="505287"/>
            <a:chOff x="1761067" y="3386761"/>
            <a:chExt cx="2254863" cy="2117715"/>
          </a:xfrm>
          <a:solidFill>
            <a:srgbClr val="77AF13"/>
          </a:solidFill>
        </p:grpSpPr>
        <p:sp>
          <p:nvSpPr>
            <p:cNvPr id="408" name="Rounded Rectangle 407"/>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9" name="Rounded Rectangle 408"/>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0" name="Cloud 409"/>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1" name="Oval 410"/>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2" name="Cloud 411"/>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3" name="Oval 412"/>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14" name="Group 413"/>
          <p:cNvGrpSpPr/>
          <p:nvPr/>
        </p:nvGrpSpPr>
        <p:grpSpPr>
          <a:xfrm>
            <a:off x="4572000" y="5819313"/>
            <a:ext cx="538011" cy="505287"/>
            <a:chOff x="1761067" y="3386761"/>
            <a:chExt cx="2254863" cy="2117715"/>
          </a:xfrm>
          <a:solidFill>
            <a:srgbClr val="77AF13"/>
          </a:solidFill>
        </p:grpSpPr>
        <p:sp>
          <p:nvSpPr>
            <p:cNvPr id="415" name="Rounded Rectangle 414"/>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6" name="Rounded Rectangle 415"/>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7" name="Cloud 416"/>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8" name="Oval 417"/>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9" name="Cloud 418"/>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0" name="Oval 419"/>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21" name="Group 420"/>
          <p:cNvGrpSpPr/>
          <p:nvPr/>
        </p:nvGrpSpPr>
        <p:grpSpPr>
          <a:xfrm>
            <a:off x="5129113" y="5819313"/>
            <a:ext cx="538011" cy="505287"/>
            <a:chOff x="1761067" y="3386761"/>
            <a:chExt cx="2254863" cy="2117715"/>
          </a:xfrm>
          <a:solidFill>
            <a:srgbClr val="77AF13"/>
          </a:solidFill>
        </p:grpSpPr>
        <p:sp>
          <p:nvSpPr>
            <p:cNvPr id="422" name="Rounded Rectangle 421"/>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3" name="Rounded Rectangle 422"/>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4" name="Cloud 423"/>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5" name="Oval 424"/>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6" name="Cloud 425"/>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7" name="Oval 426"/>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28" name="Group 427"/>
          <p:cNvGrpSpPr/>
          <p:nvPr/>
        </p:nvGrpSpPr>
        <p:grpSpPr>
          <a:xfrm>
            <a:off x="5686226" y="5819313"/>
            <a:ext cx="538011" cy="505287"/>
            <a:chOff x="1761067" y="3386761"/>
            <a:chExt cx="2254863" cy="2117715"/>
          </a:xfrm>
          <a:solidFill>
            <a:srgbClr val="77AF13"/>
          </a:solidFill>
        </p:grpSpPr>
        <p:sp>
          <p:nvSpPr>
            <p:cNvPr id="429" name="Rounded Rectangle 428"/>
            <p:cNvSpPr/>
            <p:nvPr/>
          </p:nvSpPr>
          <p:spPr>
            <a:xfrm>
              <a:off x="2104437"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0" name="Rounded Rectangle 429"/>
            <p:cNvSpPr/>
            <p:nvPr/>
          </p:nvSpPr>
          <p:spPr>
            <a:xfrm>
              <a:off x="3191994" y="4817735"/>
              <a:ext cx="68674" cy="686741"/>
            </a:xfrm>
            <a:prstGeom prst="roundRect">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1" name="Cloud 430"/>
            <p:cNvSpPr/>
            <p:nvPr/>
          </p:nvSpPr>
          <p:spPr>
            <a:xfrm>
              <a:off x="1761067" y="3993646"/>
              <a:ext cx="1854200" cy="1167459"/>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2" name="Oval 431"/>
            <p:cNvSpPr/>
            <p:nvPr/>
          </p:nvSpPr>
          <p:spPr>
            <a:xfrm rot="4687640">
              <a:off x="3131876" y="3478391"/>
              <a:ext cx="320607" cy="137348"/>
            </a:xfrm>
            <a:prstGeom prst="ellipse">
              <a:avLst/>
            </a:prstGeom>
            <a:grp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3" name="Cloud 432"/>
            <p:cNvSpPr/>
            <p:nvPr/>
          </p:nvSpPr>
          <p:spPr>
            <a:xfrm rot="2135994">
              <a:off x="3054493" y="3669541"/>
              <a:ext cx="961437" cy="583730"/>
            </a:xfrm>
            <a:prstGeom prst="cloud">
              <a:avLst/>
            </a:prstGeom>
            <a:grp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4" name="Oval 433"/>
            <p:cNvSpPr/>
            <p:nvPr/>
          </p:nvSpPr>
          <p:spPr>
            <a:xfrm>
              <a:off x="3392366" y="3787624"/>
              <a:ext cx="85553" cy="68674"/>
            </a:xfrm>
            <a:prstGeom prst="ellipse">
              <a:avLst/>
            </a:prstGeom>
            <a:grpFill/>
            <a:ln>
              <a:solidFill>
                <a:srgbClr val="7F7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35" name="Action Button: Help 434"/>
          <p:cNvSpPr/>
          <p:nvPr/>
        </p:nvSpPr>
        <p:spPr>
          <a:xfrm>
            <a:off x="5014413" y="5024785"/>
            <a:ext cx="822960" cy="822960"/>
          </a:xfrm>
          <a:prstGeom prst="actionButtonHelp">
            <a:avLst/>
          </a:prstGeom>
          <a:ln/>
          <a:effectLst/>
        </p:spPr>
        <p:style>
          <a:lnRef idx="1">
            <a:schemeClr val="accent1"/>
          </a:lnRef>
          <a:fillRef idx="3">
            <a:schemeClr val="accent1"/>
          </a:fillRef>
          <a:effectRef idx="2">
            <a:schemeClr val="accent1"/>
          </a:effectRef>
          <a:fontRef idx="minor">
            <a:schemeClr val="lt1"/>
          </a:fontRef>
        </p:style>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2" presetClass="entr" presetSubtype="8" accel="50000" decel="50000" fill="hold" nodeType="afterEffect">
                                  <p:stCondLst>
                                    <p:cond delay="20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0-#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4500"/>
                            </p:stCondLst>
                            <p:childTnLst>
                              <p:par>
                                <p:cTn id="14" presetID="2" presetClass="exit" presetSubtype="2" accel="50000" decel="50000" fill="hold" nodeType="afterEffect">
                                  <p:stCondLst>
                                    <p:cond delay="0"/>
                                  </p:stCondLst>
                                  <p:childTnLst>
                                    <p:anim calcmode="lin" valueType="num">
                                      <p:cBhvr additive="base">
                                        <p:cTn id="15" dur="2000"/>
                                        <p:tgtEl>
                                          <p:spTgt spid="15"/>
                                        </p:tgtEl>
                                        <p:attrNameLst>
                                          <p:attrName>ppt_x</p:attrName>
                                        </p:attrNameLst>
                                      </p:cBhvr>
                                      <p:tavLst>
                                        <p:tav tm="0">
                                          <p:val>
                                            <p:strVal val="ppt_x"/>
                                          </p:val>
                                        </p:tav>
                                        <p:tav tm="100000">
                                          <p:val>
                                            <p:strVal val="1+ppt_w/2"/>
                                          </p:val>
                                        </p:tav>
                                      </p:tavLst>
                                    </p:anim>
                                    <p:anim calcmode="lin" valueType="num">
                                      <p:cBhvr additive="base">
                                        <p:cTn id="16" dur="2000"/>
                                        <p:tgtEl>
                                          <p:spTgt spid="15"/>
                                        </p:tgtEl>
                                        <p:attrNameLst>
                                          <p:attrName>ppt_y</p:attrName>
                                        </p:attrNameLst>
                                      </p:cBhvr>
                                      <p:tavLst>
                                        <p:tav tm="0">
                                          <p:val>
                                            <p:strVal val="ppt_y"/>
                                          </p:val>
                                        </p:tav>
                                        <p:tav tm="100000">
                                          <p:val>
                                            <p:strVal val="ppt_y"/>
                                          </p:val>
                                        </p:tav>
                                      </p:tavLst>
                                    </p:anim>
                                    <p:set>
                                      <p:cBhvr>
                                        <p:cTn id="17" dur="1" fill="hold">
                                          <p:stCondLst>
                                            <p:cond delay="1999"/>
                                          </p:stCondLst>
                                        </p:cTn>
                                        <p:tgtEl>
                                          <p:spTgt spid="1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1" nodeType="clickEffect">
                                  <p:stCondLst>
                                    <p:cond delay="0"/>
                                  </p:stCondLst>
                                  <p:childTnLst>
                                    <p:animEffect transition="out" filter="dissolve">
                                      <p:cBhvr>
                                        <p:cTn id="21" dur="500"/>
                                        <p:tgtEl>
                                          <p:spTgt spid="3">
                                            <p:txEl>
                                              <p:pRg st="0" end="0"/>
                                            </p:txEl>
                                          </p:spTgt>
                                        </p:tgtEl>
                                      </p:cBhvr>
                                    </p:animEffect>
                                    <p:set>
                                      <p:cBhvr>
                                        <p:cTn id="22" dur="1" fill="hold">
                                          <p:stCondLst>
                                            <p:cond delay="499"/>
                                          </p:stCondLst>
                                        </p:cTn>
                                        <p:tgtEl>
                                          <p:spTgt spid="3">
                                            <p:txEl>
                                              <p:pRg st="0" end="0"/>
                                            </p:txEl>
                                          </p:spTgt>
                                        </p:tgtEl>
                                        <p:attrNameLst>
                                          <p:attrName>style.visibility</p:attrName>
                                        </p:attrNameLst>
                                      </p:cBhvr>
                                      <p:to>
                                        <p:strVal val="hidden"/>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436"/>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childTnLst>
                                </p:cTn>
                              </p:par>
                            </p:childTnLst>
                          </p:cTn>
                        </p:par>
                        <p:par>
                          <p:cTn id="34" fill="hold">
                            <p:stCondLst>
                              <p:cond delay="500"/>
                            </p:stCondLst>
                            <p:childTnLst>
                              <p:par>
                                <p:cTn id="35" presetID="9" presetClass="entr" presetSubtype="0"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dissolve">
                                      <p:cBhvr>
                                        <p:cTn id="37" dur="500"/>
                                        <p:tgtEl>
                                          <p:spTgt spid="34"/>
                                        </p:tgtEl>
                                      </p:cBhvr>
                                    </p:animEffect>
                                  </p:childTnLst>
                                </p:cTn>
                              </p:par>
                            </p:childTnLst>
                          </p:cTn>
                        </p:par>
                        <p:par>
                          <p:cTn id="38" fill="hold">
                            <p:stCondLst>
                              <p:cond delay="1000"/>
                            </p:stCondLst>
                            <p:childTnLst>
                              <p:par>
                                <p:cTn id="39" presetID="9" presetClass="entr" presetSubtype="0"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dissolve">
                                      <p:cBhvr>
                                        <p:cTn id="41" dur="500"/>
                                        <p:tgtEl>
                                          <p:spTgt spid="42"/>
                                        </p:tgtEl>
                                      </p:cBhvr>
                                    </p:animEffect>
                                  </p:childTnLst>
                                </p:cTn>
                              </p:par>
                            </p:childTnLst>
                          </p:cTn>
                        </p:par>
                        <p:par>
                          <p:cTn id="42" fill="hold">
                            <p:stCondLst>
                              <p:cond delay="1500"/>
                            </p:stCondLst>
                            <p:childTnLst>
                              <p:par>
                                <p:cTn id="43" presetID="9" presetClass="entr" presetSubtype="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dissolve">
                                      <p:cBhvr>
                                        <p:cTn id="45" dur="500"/>
                                        <p:tgtEl>
                                          <p:spTgt spid="49"/>
                                        </p:tgtEl>
                                      </p:cBhvr>
                                    </p:animEffect>
                                  </p:childTnLst>
                                </p:cTn>
                              </p:par>
                            </p:childTnLst>
                          </p:cTn>
                        </p:par>
                        <p:par>
                          <p:cTn id="46" fill="hold">
                            <p:stCondLst>
                              <p:cond delay="2000"/>
                            </p:stCondLst>
                            <p:childTnLst>
                              <p:par>
                                <p:cTn id="47" presetID="9" presetClass="entr" presetSubtype="0"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dissolve">
                                      <p:cBhvr>
                                        <p:cTn id="49" dur="500"/>
                                        <p:tgtEl>
                                          <p:spTgt spid="56"/>
                                        </p:tgtEl>
                                      </p:cBhvr>
                                    </p:animEffect>
                                  </p:childTnLst>
                                </p:cTn>
                              </p:par>
                            </p:childTnLst>
                          </p:cTn>
                        </p:par>
                        <p:par>
                          <p:cTn id="50" fill="hold">
                            <p:stCondLst>
                              <p:cond delay="2500"/>
                            </p:stCondLst>
                            <p:childTnLst>
                              <p:par>
                                <p:cTn id="51" presetID="9" presetClass="entr" presetSubtype="0" fill="hold" nodeType="afterEffect">
                                  <p:stCondLst>
                                    <p:cond delay="0"/>
                                  </p:stCondLst>
                                  <p:childTnLst>
                                    <p:set>
                                      <p:cBhvr>
                                        <p:cTn id="52" dur="1" fill="hold">
                                          <p:stCondLst>
                                            <p:cond delay="0"/>
                                          </p:stCondLst>
                                        </p:cTn>
                                        <p:tgtEl>
                                          <p:spTgt spid="63"/>
                                        </p:tgtEl>
                                        <p:attrNameLst>
                                          <p:attrName>style.visibility</p:attrName>
                                        </p:attrNameLst>
                                      </p:cBhvr>
                                      <p:to>
                                        <p:strVal val="visible"/>
                                      </p:to>
                                    </p:set>
                                    <p:animEffect transition="in" filter="dissolve">
                                      <p:cBhvr>
                                        <p:cTn id="53" dur="500"/>
                                        <p:tgtEl>
                                          <p:spTgt spid="63"/>
                                        </p:tgtEl>
                                      </p:cBhvr>
                                    </p:animEffect>
                                  </p:childTnLst>
                                </p:cTn>
                              </p:par>
                              <p:par>
                                <p:cTn id="54" presetID="9" presetClass="entr" presetSubtype="0" fill="hold" nodeType="with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dissolve">
                                      <p:cBhvr>
                                        <p:cTn id="56" dur="500"/>
                                        <p:tgtEl>
                                          <p:spTgt spid="77"/>
                                        </p:tgtEl>
                                      </p:cBhvr>
                                    </p:animEffect>
                                  </p:childTnLst>
                                </p:cTn>
                              </p:par>
                            </p:childTnLst>
                          </p:cTn>
                        </p:par>
                        <p:par>
                          <p:cTn id="57" fill="hold">
                            <p:stCondLst>
                              <p:cond delay="3000"/>
                            </p:stCondLst>
                            <p:childTnLst>
                              <p:par>
                                <p:cTn id="58" presetID="9" presetClass="entr" presetSubtype="0" fill="hold"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dissolve">
                                      <p:cBhvr>
                                        <p:cTn id="60" dur="500"/>
                                        <p:tgtEl>
                                          <p:spTgt spid="70"/>
                                        </p:tgtEl>
                                      </p:cBhvr>
                                    </p:animEffect>
                                  </p:childTnLst>
                                </p:cTn>
                              </p:par>
                              <p:par>
                                <p:cTn id="61" presetID="9" presetClass="entr" presetSubtype="0" fill="hold" nodeType="withEffect">
                                  <p:stCondLst>
                                    <p:cond delay="0"/>
                                  </p:stCondLst>
                                  <p:childTnLst>
                                    <p:set>
                                      <p:cBhvr>
                                        <p:cTn id="62" dur="1" fill="hold">
                                          <p:stCondLst>
                                            <p:cond delay="0"/>
                                          </p:stCondLst>
                                        </p:cTn>
                                        <p:tgtEl>
                                          <p:spTgt spid="98"/>
                                        </p:tgtEl>
                                        <p:attrNameLst>
                                          <p:attrName>style.visibility</p:attrName>
                                        </p:attrNameLst>
                                      </p:cBhvr>
                                      <p:to>
                                        <p:strVal val="visible"/>
                                      </p:to>
                                    </p:set>
                                    <p:animEffect transition="in" filter="dissolve">
                                      <p:cBhvr>
                                        <p:cTn id="63" dur="500"/>
                                        <p:tgtEl>
                                          <p:spTgt spid="98"/>
                                        </p:tgtEl>
                                      </p:cBhvr>
                                    </p:animEffect>
                                  </p:childTnLst>
                                </p:cTn>
                              </p:par>
                              <p:par>
                                <p:cTn id="64" presetID="9" presetClass="entr" presetSubtype="0" fill="hold" nodeType="withEffect">
                                  <p:stCondLst>
                                    <p:cond delay="0"/>
                                  </p:stCondLst>
                                  <p:childTnLst>
                                    <p:set>
                                      <p:cBhvr>
                                        <p:cTn id="65" dur="1" fill="hold">
                                          <p:stCondLst>
                                            <p:cond delay="0"/>
                                          </p:stCondLst>
                                        </p:cTn>
                                        <p:tgtEl>
                                          <p:spTgt spid="84"/>
                                        </p:tgtEl>
                                        <p:attrNameLst>
                                          <p:attrName>style.visibility</p:attrName>
                                        </p:attrNameLst>
                                      </p:cBhvr>
                                      <p:to>
                                        <p:strVal val="visible"/>
                                      </p:to>
                                    </p:set>
                                    <p:animEffect transition="in" filter="dissolve">
                                      <p:cBhvr>
                                        <p:cTn id="66" dur="500"/>
                                        <p:tgtEl>
                                          <p:spTgt spid="84"/>
                                        </p:tgtEl>
                                      </p:cBhvr>
                                    </p:animEffect>
                                  </p:childTnLst>
                                </p:cTn>
                              </p:par>
                            </p:childTnLst>
                          </p:cTn>
                        </p:par>
                        <p:par>
                          <p:cTn id="67" fill="hold">
                            <p:stCondLst>
                              <p:cond delay="3500"/>
                            </p:stCondLst>
                            <p:childTnLst>
                              <p:par>
                                <p:cTn id="68" presetID="1" presetClass="entr" presetSubtype="0" fill="hold" nodeType="afterEffect">
                                  <p:stCondLst>
                                    <p:cond delay="0"/>
                                  </p:stCondLst>
                                  <p:childTnLst>
                                    <p:set>
                                      <p:cBhvr>
                                        <p:cTn id="69" dur="1" fill="hold">
                                          <p:stCondLst>
                                            <p:cond delay="0"/>
                                          </p:stCondLst>
                                        </p:cTn>
                                        <p:tgtEl>
                                          <p:spTgt spid="105"/>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119"/>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91"/>
                                        </p:tgtEl>
                                        <p:attrNameLst>
                                          <p:attrName>style.visibility</p:attrName>
                                        </p:attrNameLst>
                                      </p:cBhvr>
                                      <p:to>
                                        <p:strVal val="visible"/>
                                      </p:to>
                                    </p:set>
                                  </p:childTnLst>
                                </p:cTn>
                              </p:par>
                            </p:childTnLst>
                          </p:cTn>
                        </p:par>
                        <p:par>
                          <p:cTn id="74" fill="hold">
                            <p:stCondLst>
                              <p:cond delay="3500"/>
                            </p:stCondLst>
                            <p:childTnLst>
                              <p:par>
                                <p:cTn id="75" presetID="1" presetClass="entr" presetSubtype="0" fill="hold" nodeType="afterEffect">
                                  <p:stCondLst>
                                    <p:cond delay="0"/>
                                  </p:stCondLst>
                                  <p:childTnLst>
                                    <p:set>
                                      <p:cBhvr>
                                        <p:cTn id="76" dur="1" fill="hold">
                                          <p:stCondLst>
                                            <p:cond delay="0"/>
                                          </p:stCondLst>
                                        </p:cTn>
                                        <p:tgtEl>
                                          <p:spTgt spid="11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4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26"/>
                                        </p:tgtEl>
                                        <p:attrNameLst>
                                          <p:attrName>style.visibility</p:attrName>
                                        </p:attrNameLst>
                                      </p:cBhvr>
                                      <p:to>
                                        <p:strVal val="visible"/>
                                      </p:to>
                                    </p:set>
                                  </p:childTnLst>
                                </p:cTn>
                              </p:par>
                            </p:childTnLst>
                          </p:cTn>
                        </p:par>
                        <p:par>
                          <p:cTn id="81" fill="hold">
                            <p:stCondLst>
                              <p:cond delay="3500"/>
                            </p:stCondLst>
                            <p:childTnLst>
                              <p:par>
                                <p:cTn id="82" presetID="1" presetClass="entr" presetSubtype="0" fill="hold" nodeType="afterEffect">
                                  <p:stCondLst>
                                    <p:cond delay="0"/>
                                  </p:stCondLst>
                                  <p:childTnLst>
                                    <p:set>
                                      <p:cBhvr>
                                        <p:cTn id="83" dur="1" fill="hold">
                                          <p:stCondLst>
                                            <p:cond delay="0"/>
                                          </p:stCondLst>
                                        </p:cTn>
                                        <p:tgtEl>
                                          <p:spTgt spid="147"/>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133"/>
                                        </p:tgtEl>
                                        <p:attrNameLst>
                                          <p:attrName>style.visibility</p:attrName>
                                        </p:attrNameLst>
                                      </p:cBhvr>
                                      <p:to>
                                        <p:strVal val="visible"/>
                                      </p:to>
                                    </p:set>
                                  </p:childTnLst>
                                </p:cTn>
                              </p:par>
                            </p:childTnLst>
                          </p:cTn>
                        </p:par>
                        <p:par>
                          <p:cTn id="86" fill="hold">
                            <p:stCondLst>
                              <p:cond delay="3500"/>
                            </p:stCondLst>
                            <p:childTnLst>
                              <p:par>
                                <p:cTn id="87" presetID="1" presetClass="entr" presetSubtype="0" fill="hold" nodeType="afterEffect">
                                  <p:stCondLst>
                                    <p:cond delay="0"/>
                                  </p:stCondLst>
                                  <p:childTnLst>
                                    <p:set>
                                      <p:cBhvr>
                                        <p:cTn id="88" dur="1" fill="hold">
                                          <p:stCondLst>
                                            <p:cond delay="0"/>
                                          </p:stCondLst>
                                        </p:cTn>
                                        <p:tgtEl>
                                          <p:spTgt spid="154"/>
                                        </p:tgtEl>
                                        <p:attrNameLst>
                                          <p:attrName>style.visibility</p:attrName>
                                        </p:attrNameLst>
                                      </p:cBhvr>
                                      <p:to>
                                        <p:strVal val="visible"/>
                                      </p:to>
                                    </p:set>
                                  </p:childTnLst>
                                </p:cTn>
                              </p:par>
                            </p:childTnLst>
                          </p:cTn>
                        </p:par>
                        <p:par>
                          <p:cTn id="89" fill="hold">
                            <p:stCondLst>
                              <p:cond delay="3500"/>
                            </p:stCondLst>
                            <p:childTnLst>
                              <p:par>
                                <p:cTn id="90" presetID="9" presetClass="entr" presetSubtype="0" fill="hold" grpId="0" nodeType="afterEffect">
                                  <p:stCondLst>
                                    <p:cond delay="0"/>
                                  </p:stCondLst>
                                  <p:childTnLst>
                                    <p:set>
                                      <p:cBhvr>
                                        <p:cTn id="91" dur="1" fill="hold">
                                          <p:stCondLst>
                                            <p:cond delay="0"/>
                                          </p:stCondLst>
                                        </p:cTn>
                                        <p:tgtEl>
                                          <p:spTgt spid="161"/>
                                        </p:tgtEl>
                                        <p:attrNameLst>
                                          <p:attrName>style.visibility</p:attrName>
                                        </p:attrNameLst>
                                      </p:cBhvr>
                                      <p:to>
                                        <p:strVal val="visible"/>
                                      </p:to>
                                    </p:set>
                                    <p:animEffect transition="in" filter="dissolve">
                                      <p:cBhvr>
                                        <p:cTn id="92" dur="500"/>
                                        <p:tgtEl>
                                          <p:spTgt spid="161"/>
                                        </p:tgtEl>
                                      </p:cBhvr>
                                    </p:animEffect>
                                  </p:childTnLst>
                                </p:cTn>
                              </p:par>
                            </p:childTnLst>
                          </p:cTn>
                        </p:par>
                        <p:par>
                          <p:cTn id="93" fill="hold">
                            <p:stCondLst>
                              <p:cond delay="4000"/>
                            </p:stCondLst>
                            <p:childTnLst>
                              <p:par>
                                <p:cTn id="94" presetID="9" presetClass="entr" presetSubtype="0" fill="hold" grpId="0" nodeType="afterEffect">
                                  <p:stCondLst>
                                    <p:cond delay="0"/>
                                  </p:stCondLst>
                                  <p:childTnLst>
                                    <p:set>
                                      <p:cBhvr>
                                        <p:cTn id="95" dur="1" fill="hold">
                                          <p:stCondLst>
                                            <p:cond delay="0"/>
                                          </p:stCondLst>
                                        </p:cTn>
                                        <p:tgtEl>
                                          <p:spTgt spid="162"/>
                                        </p:tgtEl>
                                        <p:attrNameLst>
                                          <p:attrName>style.visibility</p:attrName>
                                        </p:attrNameLst>
                                      </p:cBhvr>
                                      <p:to>
                                        <p:strVal val="visible"/>
                                      </p:to>
                                    </p:set>
                                    <p:animEffect transition="in" filter="dissolve">
                                      <p:cBhvr>
                                        <p:cTn id="96" dur="500"/>
                                        <p:tgtEl>
                                          <p:spTgt spid="162"/>
                                        </p:tgtEl>
                                      </p:cBhvr>
                                    </p:animEffect>
                                  </p:childTnLst>
                                </p:cTn>
                              </p:par>
                            </p:childTnLst>
                          </p:cTn>
                        </p:par>
                        <p:par>
                          <p:cTn id="97" fill="hold">
                            <p:stCondLst>
                              <p:cond delay="4500"/>
                            </p:stCondLst>
                            <p:childTnLst>
                              <p:par>
                                <p:cTn id="98" presetID="9" presetClass="entr" presetSubtype="0" fill="hold" grpId="0" nodeType="afterEffect">
                                  <p:stCondLst>
                                    <p:cond delay="0"/>
                                  </p:stCondLst>
                                  <p:childTnLst>
                                    <p:set>
                                      <p:cBhvr>
                                        <p:cTn id="99" dur="1" fill="hold">
                                          <p:stCondLst>
                                            <p:cond delay="0"/>
                                          </p:stCondLst>
                                        </p:cTn>
                                        <p:tgtEl>
                                          <p:spTgt spid="163"/>
                                        </p:tgtEl>
                                        <p:attrNameLst>
                                          <p:attrName>style.visibility</p:attrName>
                                        </p:attrNameLst>
                                      </p:cBhvr>
                                      <p:to>
                                        <p:strVal val="visible"/>
                                      </p:to>
                                    </p:set>
                                    <p:animEffect transition="in" filter="dissolve">
                                      <p:cBhvr>
                                        <p:cTn id="100" dur="500"/>
                                        <p:tgtEl>
                                          <p:spTgt spid="163"/>
                                        </p:tgtEl>
                                      </p:cBhvr>
                                    </p:animEffect>
                                  </p:childTnLst>
                                </p:cTn>
                              </p:par>
                            </p:childTnLst>
                          </p:cTn>
                        </p:par>
                      </p:childTnLst>
                    </p:cTn>
                  </p:par>
                  <p:par>
                    <p:cTn id="101" fill="hold">
                      <p:stCondLst>
                        <p:cond delay="indefinite"/>
                      </p:stCondLst>
                      <p:childTnLst>
                        <p:par>
                          <p:cTn id="102" fill="hold">
                            <p:stCondLst>
                              <p:cond delay="0"/>
                            </p:stCondLst>
                            <p:childTnLst>
                              <p:par>
                                <p:cTn id="103" presetID="9" presetClass="exit" presetSubtype="0" fill="hold" nodeType="clickEffect">
                                  <p:stCondLst>
                                    <p:cond delay="0"/>
                                  </p:stCondLst>
                                  <p:childTnLst>
                                    <p:animEffect transition="out" filter="dissolve">
                                      <p:cBhvr>
                                        <p:cTn id="104" dur="500"/>
                                        <p:tgtEl>
                                          <p:spTgt spid="147"/>
                                        </p:tgtEl>
                                      </p:cBhvr>
                                    </p:animEffect>
                                    <p:set>
                                      <p:cBhvr>
                                        <p:cTn id="105" dur="1" fill="hold">
                                          <p:stCondLst>
                                            <p:cond delay="499"/>
                                          </p:stCondLst>
                                        </p:cTn>
                                        <p:tgtEl>
                                          <p:spTgt spid="147"/>
                                        </p:tgtEl>
                                        <p:attrNameLst>
                                          <p:attrName>style.visibility</p:attrName>
                                        </p:attrNameLst>
                                      </p:cBhvr>
                                      <p:to>
                                        <p:strVal val="hidden"/>
                                      </p:to>
                                    </p:set>
                                  </p:childTnLst>
                                </p:cTn>
                              </p:par>
                              <p:par>
                                <p:cTn id="106" presetID="9" presetClass="exit" presetSubtype="0" fill="hold" nodeType="withEffect">
                                  <p:stCondLst>
                                    <p:cond delay="0"/>
                                  </p:stCondLst>
                                  <p:childTnLst>
                                    <p:animEffect transition="out" filter="dissolve">
                                      <p:cBhvr>
                                        <p:cTn id="107" dur="500"/>
                                        <p:tgtEl>
                                          <p:spTgt spid="70"/>
                                        </p:tgtEl>
                                      </p:cBhvr>
                                    </p:animEffect>
                                    <p:set>
                                      <p:cBhvr>
                                        <p:cTn id="108" dur="1" fill="hold">
                                          <p:stCondLst>
                                            <p:cond delay="499"/>
                                          </p:stCondLst>
                                        </p:cTn>
                                        <p:tgtEl>
                                          <p:spTgt spid="70"/>
                                        </p:tgtEl>
                                        <p:attrNameLst>
                                          <p:attrName>style.visibility</p:attrName>
                                        </p:attrNameLst>
                                      </p:cBhvr>
                                      <p:to>
                                        <p:strVal val="hidden"/>
                                      </p:to>
                                    </p:set>
                                  </p:childTnLst>
                                </p:cTn>
                              </p:par>
                              <p:par>
                                <p:cTn id="109" presetID="9" presetClass="exit" presetSubtype="0" fill="hold" nodeType="withEffect">
                                  <p:stCondLst>
                                    <p:cond delay="0"/>
                                  </p:stCondLst>
                                  <p:childTnLst>
                                    <p:animEffect transition="out" filter="dissolve">
                                      <p:cBhvr>
                                        <p:cTn id="110" dur="500"/>
                                        <p:tgtEl>
                                          <p:spTgt spid="154"/>
                                        </p:tgtEl>
                                      </p:cBhvr>
                                    </p:animEffect>
                                    <p:set>
                                      <p:cBhvr>
                                        <p:cTn id="111" dur="1" fill="hold">
                                          <p:stCondLst>
                                            <p:cond delay="499"/>
                                          </p:stCondLst>
                                        </p:cTn>
                                        <p:tgtEl>
                                          <p:spTgt spid="154"/>
                                        </p:tgtEl>
                                        <p:attrNameLst>
                                          <p:attrName>style.visibility</p:attrName>
                                        </p:attrNameLst>
                                      </p:cBhvr>
                                      <p:to>
                                        <p:strVal val="hidden"/>
                                      </p:to>
                                    </p:set>
                                  </p:childTnLst>
                                </p:cTn>
                              </p:par>
                              <p:par>
                                <p:cTn id="112" presetID="9" presetClass="exit" presetSubtype="0" fill="hold" nodeType="withEffect">
                                  <p:stCondLst>
                                    <p:cond delay="0"/>
                                  </p:stCondLst>
                                  <p:childTnLst>
                                    <p:animEffect transition="out" filter="dissolve">
                                      <p:cBhvr>
                                        <p:cTn id="113" dur="500"/>
                                        <p:tgtEl>
                                          <p:spTgt spid="49"/>
                                        </p:tgtEl>
                                      </p:cBhvr>
                                    </p:animEffect>
                                    <p:set>
                                      <p:cBhvr>
                                        <p:cTn id="114" dur="1" fill="hold">
                                          <p:stCondLst>
                                            <p:cond delay="499"/>
                                          </p:stCondLst>
                                        </p:cTn>
                                        <p:tgtEl>
                                          <p:spTgt spid="49"/>
                                        </p:tgtEl>
                                        <p:attrNameLst>
                                          <p:attrName>style.visibility</p:attrName>
                                        </p:attrNameLst>
                                      </p:cBhvr>
                                      <p:to>
                                        <p:strVal val="hidden"/>
                                      </p:to>
                                    </p:set>
                                  </p:childTnLst>
                                </p:cTn>
                              </p:par>
                              <p:par>
                                <p:cTn id="115" presetID="9" presetClass="exit" presetSubtype="0" fill="hold" grpId="1" nodeType="withEffect">
                                  <p:stCondLst>
                                    <p:cond delay="0"/>
                                  </p:stCondLst>
                                  <p:childTnLst>
                                    <p:animEffect transition="out" filter="dissolve">
                                      <p:cBhvr>
                                        <p:cTn id="116" dur="500"/>
                                        <p:tgtEl>
                                          <p:spTgt spid="162"/>
                                        </p:tgtEl>
                                      </p:cBhvr>
                                    </p:animEffect>
                                    <p:set>
                                      <p:cBhvr>
                                        <p:cTn id="117" dur="1" fill="hold">
                                          <p:stCondLst>
                                            <p:cond delay="499"/>
                                          </p:stCondLst>
                                        </p:cTn>
                                        <p:tgtEl>
                                          <p:spTgt spid="162"/>
                                        </p:tgtEl>
                                        <p:attrNameLst>
                                          <p:attrName>style.visibility</p:attrName>
                                        </p:attrNameLst>
                                      </p:cBhvr>
                                      <p:to>
                                        <p:strVal val="hidden"/>
                                      </p:to>
                                    </p:set>
                                  </p:childTnLst>
                                </p:cTn>
                              </p:par>
                              <p:par>
                                <p:cTn id="118" presetID="9" presetClass="exit" presetSubtype="0" fill="hold" grpId="1" nodeType="withEffect">
                                  <p:stCondLst>
                                    <p:cond delay="0"/>
                                  </p:stCondLst>
                                  <p:childTnLst>
                                    <p:animEffect transition="out" filter="dissolve">
                                      <p:cBhvr>
                                        <p:cTn id="119" dur="500"/>
                                        <p:tgtEl>
                                          <p:spTgt spid="163"/>
                                        </p:tgtEl>
                                      </p:cBhvr>
                                    </p:animEffect>
                                    <p:set>
                                      <p:cBhvr>
                                        <p:cTn id="120" dur="1" fill="hold">
                                          <p:stCondLst>
                                            <p:cond delay="499"/>
                                          </p:stCondLst>
                                        </p:cTn>
                                        <p:tgtEl>
                                          <p:spTgt spid="163"/>
                                        </p:tgtEl>
                                        <p:attrNameLst>
                                          <p:attrName>style.visibility</p:attrName>
                                        </p:attrNameLst>
                                      </p:cBhvr>
                                      <p:to>
                                        <p:strVal val="hidden"/>
                                      </p:to>
                                    </p:set>
                                  </p:childTnLst>
                                </p:cTn>
                              </p:par>
                              <p:par>
                                <p:cTn id="121" presetID="9" presetClass="exit" presetSubtype="0" fill="hold" nodeType="withEffect">
                                  <p:stCondLst>
                                    <p:cond delay="0"/>
                                  </p:stCondLst>
                                  <p:childTnLst>
                                    <p:animEffect transition="out" filter="dissolve">
                                      <p:cBhvr>
                                        <p:cTn id="122" dur="500"/>
                                        <p:tgtEl>
                                          <p:spTgt spid="98"/>
                                        </p:tgtEl>
                                      </p:cBhvr>
                                    </p:animEffect>
                                    <p:set>
                                      <p:cBhvr>
                                        <p:cTn id="123" dur="1" fill="hold">
                                          <p:stCondLst>
                                            <p:cond delay="499"/>
                                          </p:stCondLst>
                                        </p:cTn>
                                        <p:tgtEl>
                                          <p:spTgt spid="98"/>
                                        </p:tgtEl>
                                        <p:attrNameLst>
                                          <p:attrName>style.visibility</p:attrName>
                                        </p:attrNameLst>
                                      </p:cBhvr>
                                      <p:to>
                                        <p:strVal val="hidden"/>
                                      </p:to>
                                    </p:set>
                                  </p:childTnLst>
                                </p:cTn>
                              </p:par>
                              <p:par>
                                <p:cTn id="124" presetID="9" presetClass="exit" presetSubtype="0" fill="hold" nodeType="withEffect">
                                  <p:stCondLst>
                                    <p:cond delay="0"/>
                                  </p:stCondLst>
                                  <p:childTnLst>
                                    <p:animEffect transition="out" filter="dissolve">
                                      <p:cBhvr>
                                        <p:cTn id="125" dur="500"/>
                                        <p:tgtEl>
                                          <p:spTgt spid="84"/>
                                        </p:tgtEl>
                                      </p:cBhvr>
                                    </p:animEffect>
                                    <p:set>
                                      <p:cBhvr>
                                        <p:cTn id="126" dur="1" fill="hold">
                                          <p:stCondLst>
                                            <p:cond delay="499"/>
                                          </p:stCondLst>
                                        </p:cTn>
                                        <p:tgtEl>
                                          <p:spTgt spid="84"/>
                                        </p:tgtEl>
                                        <p:attrNameLst>
                                          <p:attrName>style.visibility</p:attrName>
                                        </p:attrNameLst>
                                      </p:cBhvr>
                                      <p:to>
                                        <p:strVal val="hidden"/>
                                      </p:to>
                                    </p:set>
                                  </p:childTnLst>
                                </p:cTn>
                              </p:par>
                              <p:par>
                                <p:cTn id="127" presetID="9" presetClass="exit" presetSubtype="0" fill="hold" nodeType="withEffect">
                                  <p:stCondLst>
                                    <p:cond delay="0"/>
                                  </p:stCondLst>
                                  <p:childTnLst>
                                    <p:animEffect transition="out" filter="dissolve">
                                      <p:cBhvr>
                                        <p:cTn id="128" dur="500"/>
                                        <p:tgtEl>
                                          <p:spTgt spid="63"/>
                                        </p:tgtEl>
                                      </p:cBhvr>
                                    </p:animEffect>
                                    <p:set>
                                      <p:cBhvr>
                                        <p:cTn id="129" dur="1" fill="hold">
                                          <p:stCondLst>
                                            <p:cond delay="499"/>
                                          </p:stCondLst>
                                        </p:cTn>
                                        <p:tgtEl>
                                          <p:spTgt spid="63"/>
                                        </p:tgtEl>
                                        <p:attrNameLst>
                                          <p:attrName>style.visibility</p:attrName>
                                        </p:attrNameLst>
                                      </p:cBhvr>
                                      <p:to>
                                        <p:strVal val="hidden"/>
                                      </p:to>
                                    </p:set>
                                  </p:childTnLst>
                                </p:cTn>
                              </p:par>
                              <p:par>
                                <p:cTn id="130" presetID="9" presetClass="exit" presetSubtype="0" fill="hold" nodeType="withEffect">
                                  <p:stCondLst>
                                    <p:cond delay="0"/>
                                  </p:stCondLst>
                                  <p:childTnLst>
                                    <p:animEffect transition="out" filter="dissolve">
                                      <p:cBhvr>
                                        <p:cTn id="131" dur="500"/>
                                        <p:tgtEl>
                                          <p:spTgt spid="105"/>
                                        </p:tgtEl>
                                      </p:cBhvr>
                                    </p:animEffect>
                                    <p:set>
                                      <p:cBhvr>
                                        <p:cTn id="132" dur="1" fill="hold">
                                          <p:stCondLst>
                                            <p:cond delay="499"/>
                                          </p:stCondLst>
                                        </p:cTn>
                                        <p:tgtEl>
                                          <p:spTgt spid="105"/>
                                        </p:tgtEl>
                                        <p:attrNameLst>
                                          <p:attrName>style.visibility</p:attrName>
                                        </p:attrNameLst>
                                      </p:cBhvr>
                                      <p:to>
                                        <p:strVal val="hidden"/>
                                      </p:to>
                                    </p:set>
                                  </p:childTnLst>
                                </p:cTn>
                              </p:par>
                              <p:par>
                                <p:cTn id="133" presetID="9" presetClass="exit" presetSubtype="0" fill="hold" nodeType="withEffect">
                                  <p:stCondLst>
                                    <p:cond delay="0"/>
                                  </p:stCondLst>
                                  <p:childTnLst>
                                    <p:animEffect transition="out" filter="dissolve">
                                      <p:cBhvr>
                                        <p:cTn id="134" dur="500"/>
                                        <p:tgtEl>
                                          <p:spTgt spid="119"/>
                                        </p:tgtEl>
                                      </p:cBhvr>
                                    </p:animEffect>
                                    <p:set>
                                      <p:cBhvr>
                                        <p:cTn id="135" dur="1" fill="hold">
                                          <p:stCondLst>
                                            <p:cond delay="499"/>
                                          </p:stCondLst>
                                        </p:cTn>
                                        <p:tgtEl>
                                          <p:spTgt spid="119"/>
                                        </p:tgtEl>
                                        <p:attrNameLst>
                                          <p:attrName>style.visibility</p:attrName>
                                        </p:attrNameLst>
                                      </p:cBhvr>
                                      <p:to>
                                        <p:strVal val="hidden"/>
                                      </p:to>
                                    </p:set>
                                  </p:childTnLst>
                                </p:cTn>
                              </p:par>
                              <p:par>
                                <p:cTn id="136" presetID="9" presetClass="exit" presetSubtype="0" fill="hold" nodeType="withEffect">
                                  <p:stCondLst>
                                    <p:cond delay="0"/>
                                  </p:stCondLst>
                                  <p:childTnLst>
                                    <p:animEffect transition="out" filter="dissolve">
                                      <p:cBhvr>
                                        <p:cTn id="137" dur="500"/>
                                        <p:tgtEl>
                                          <p:spTgt spid="112"/>
                                        </p:tgtEl>
                                      </p:cBhvr>
                                    </p:animEffect>
                                    <p:set>
                                      <p:cBhvr>
                                        <p:cTn id="138" dur="1" fill="hold">
                                          <p:stCondLst>
                                            <p:cond delay="499"/>
                                          </p:stCondLst>
                                        </p:cTn>
                                        <p:tgtEl>
                                          <p:spTgt spid="112"/>
                                        </p:tgtEl>
                                        <p:attrNameLst>
                                          <p:attrName>style.visibility</p:attrName>
                                        </p:attrNameLst>
                                      </p:cBhvr>
                                      <p:to>
                                        <p:strVal val="hidden"/>
                                      </p:to>
                                    </p:set>
                                  </p:childTnLst>
                                </p:cTn>
                              </p:par>
                              <p:par>
                                <p:cTn id="139" presetID="9" presetClass="exit" presetSubtype="0" fill="hold" nodeType="withEffect">
                                  <p:stCondLst>
                                    <p:cond delay="0"/>
                                  </p:stCondLst>
                                  <p:childTnLst>
                                    <p:animEffect transition="out" filter="dissolve">
                                      <p:cBhvr>
                                        <p:cTn id="140" dur="500"/>
                                        <p:tgtEl>
                                          <p:spTgt spid="133"/>
                                        </p:tgtEl>
                                      </p:cBhvr>
                                    </p:animEffect>
                                    <p:set>
                                      <p:cBhvr>
                                        <p:cTn id="141" dur="1" fill="hold">
                                          <p:stCondLst>
                                            <p:cond delay="499"/>
                                          </p:stCondLst>
                                        </p:cTn>
                                        <p:tgtEl>
                                          <p:spTgt spid="133"/>
                                        </p:tgtEl>
                                        <p:attrNameLst>
                                          <p:attrName>style.visibility</p:attrName>
                                        </p:attrNameLst>
                                      </p:cBhvr>
                                      <p:to>
                                        <p:strVal val="hidden"/>
                                      </p:to>
                                    </p:set>
                                  </p:childTnLst>
                                </p:cTn>
                              </p:par>
                              <p:par>
                                <p:cTn id="142" presetID="9" presetClass="exit" presetSubtype="0" fill="hold" grpId="1" nodeType="withEffect">
                                  <p:stCondLst>
                                    <p:cond delay="0"/>
                                  </p:stCondLst>
                                  <p:childTnLst>
                                    <p:animEffect transition="out" filter="dissolve">
                                      <p:cBhvr>
                                        <p:cTn id="143" dur="500"/>
                                        <p:tgtEl>
                                          <p:spTgt spid="161"/>
                                        </p:tgtEl>
                                      </p:cBhvr>
                                    </p:animEffect>
                                    <p:set>
                                      <p:cBhvr>
                                        <p:cTn id="144" dur="1" fill="hold">
                                          <p:stCondLst>
                                            <p:cond delay="499"/>
                                          </p:stCondLst>
                                        </p:cTn>
                                        <p:tgtEl>
                                          <p:spTgt spid="161"/>
                                        </p:tgtEl>
                                        <p:attrNameLst>
                                          <p:attrName>style.visibility</p:attrName>
                                        </p:attrNameLst>
                                      </p:cBhvr>
                                      <p:to>
                                        <p:strVal val="hidden"/>
                                      </p:to>
                                    </p:set>
                                  </p:childTnLst>
                                </p:cTn>
                              </p:par>
                              <p:par>
                                <p:cTn id="145" presetID="9" presetClass="exit" presetSubtype="0" fill="hold" nodeType="withEffect">
                                  <p:stCondLst>
                                    <p:cond delay="0"/>
                                  </p:stCondLst>
                                  <p:childTnLst>
                                    <p:animEffect transition="out" filter="dissolve">
                                      <p:cBhvr>
                                        <p:cTn id="146" dur="500"/>
                                        <p:tgtEl>
                                          <p:spTgt spid="56"/>
                                        </p:tgtEl>
                                      </p:cBhvr>
                                    </p:animEffect>
                                    <p:set>
                                      <p:cBhvr>
                                        <p:cTn id="147" dur="1" fill="hold">
                                          <p:stCondLst>
                                            <p:cond delay="499"/>
                                          </p:stCondLst>
                                        </p:cTn>
                                        <p:tgtEl>
                                          <p:spTgt spid="56"/>
                                        </p:tgtEl>
                                        <p:attrNameLst>
                                          <p:attrName>style.visibility</p:attrName>
                                        </p:attrNameLst>
                                      </p:cBhvr>
                                      <p:to>
                                        <p:strVal val="hidden"/>
                                      </p:to>
                                    </p:set>
                                  </p:childTnLst>
                                </p:cTn>
                              </p:par>
                              <p:par>
                                <p:cTn id="148" presetID="9" presetClass="exit" presetSubtype="0" fill="hold" nodeType="withEffect">
                                  <p:stCondLst>
                                    <p:cond delay="0"/>
                                  </p:stCondLst>
                                  <p:childTnLst>
                                    <p:animEffect transition="out" filter="dissolve">
                                      <p:cBhvr>
                                        <p:cTn id="149" dur="500"/>
                                        <p:tgtEl>
                                          <p:spTgt spid="42"/>
                                        </p:tgtEl>
                                      </p:cBhvr>
                                    </p:animEffect>
                                    <p:set>
                                      <p:cBhvr>
                                        <p:cTn id="150" dur="1" fill="hold">
                                          <p:stCondLst>
                                            <p:cond delay="499"/>
                                          </p:stCondLst>
                                        </p:cTn>
                                        <p:tgtEl>
                                          <p:spTgt spid="42"/>
                                        </p:tgtEl>
                                        <p:attrNameLst>
                                          <p:attrName>style.visibility</p:attrName>
                                        </p:attrNameLst>
                                      </p:cBhvr>
                                      <p:to>
                                        <p:strVal val="hidden"/>
                                      </p:to>
                                    </p:set>
                                  </p:childTnLst>
                                </p:cTn>
                              </p:par>
                              <p:par>
                                <p:cTn id="151" presetID="9" presetClass="exit" presetSubtype="0" fill="hold" nodeType="withEffect">
                                  <p:stCondLst>
                                    <p:cond delay="0"/>
                                  </p:stCondLst>
                                  <p:childTnLst>
                                    <p:animEffect transition="out" filter="dissolve">
                                      <p:cBhvr>
                                        <p:cTn id="152" dur="500"/>
                                        <p:tgtEl>
                                          <p:spTgt spid="140"/>
                                        </p:tgtEl>
                                      </p:cBhvr>
                                    </p:animEffect>
                                    <p:set>
                                      <p:cBhvr>
                                        <p:cTn id="153" dur="1" fill="hold">
                                          <p:stCondLst>
                                            <p:cond delay="499"/>
                                          </p:stCondLst>
                                        </p:cTn>
                                        <p:tgtEl>
                                          <p:spTgt spid="140"/>
                                        </p:tgtEl>
                                        <p:attrNameLst>
                                          <p:attrName>style.visibility</p:attrName>
                                        </p:attrNameLst>
                                      </p:cBhvr>
                                      <p:to>
                                        <p:strVal val="hidden"/>
                                      </p:to>
                                    </p:set>
                                  </p:childTnLst>
                                </p:cTn>
                              </p:par>
                              <p:par>
                                <p:cTn id="154" presetID="9" presetClass="exit" presetSubtype="0" fill="hold" nodeType="withEffect">
                                  <p:stCondLst>
                                    <p:cond delay="0"/>
                                  </p:stCondLst>
                                  <p:childTnLst>
                                    <p:animEffect transition="out" filter="dissolve">
                                      <p:cBhvr>
                                        <p:cTn id="155" dur="500"/>
                                        <p:tgtEl>
                                          <p:spTgt spid="126"/>
                                        </p:tgtEl>
                                      </p:cBhvr>
                                    </p:animEffect>
                                    <p:set>
                                      <p:cBhvr>
                                        <p:cTn id="156" dur="1" fill="hold">
                                          <p:stCondLst>
                                            <p:cond delay="499"/>
                                          </p:stCondLst>
                                        </p:cTn>
                                        <p:tgtEl>
                                          <p:spTgt spid="126"/>
                                        </p:tgtEl>
                                        <p:attrNameLst>
                                          <p:attrName>style.visibility</p:attrName>
                                        </p:attrNameLst>
                                      </p:cBhvr>
                                      <p:to>
                                        <p:strVal val="hidden"/>
                                      </p:to>
                                    </p:set>
                                  </p:childTnLst>
                                </p:cTn>
                              </p:par>
                              <p:par>
                                <p:cTn id="157" presetID="9" presetClass="exit" presetSubtype="0" fill="hold" nodeType="withEffect">
                                  <p:stCondLst>
                                    <p:cond delay="0"/>
                                  </p:stCondLst>
                                  <p:childTnLst>
                                    <p:animEffect transition="out" filter="dissolve">
                                      <p:cBhvr>
                                        <p:cTn id="158" dur="500"/>
                                        <p:tgtEl>
                                          <p:spTgt spid="91"/>
                                        </p:tgtEl>
                                      </p:cBhvr>
                                    </p:animEffect>
                                    <p:set>
                                      <p:cBhvr>
                                        <p:cTn id="159" dur="1" fill="hold">
                                          <p:stCondLst>
                                            <p:cond delay="499"/>
                                          </p:stCondLst>
                                        </p:cTn>
                                        <p:tgtEl>
                                          <p:spTgt spid="91"/>
                                        </p:tgtEl>
                                        <p:attrNameLst>
                                          <p:attrName>style.visibility</p:attrName>
                                        </p:attrNameLst>
                                      </p:cBhvr>
                                      <p:to>
                                        <p:strVal val="hidden"/>
                                      </p:to>
                                    </p:set>
                                  </p:childTnLst>
                                </p:cTn>
                              </p:par>
                              <p:par>
                                <p:cTn id="160" presetID="9" presetClass="exit" presetSubtype="0" fill="hold" grpId="1" nodeType="withEffect">
                                  <p:stCondLst>
                                    <p:cond delay="0"/>
                                  </p:stCondLst>
                                  <p:childTnLst>
                                    <p:animEffect transition="out" filter="dissolve">
                                      <p:cBhvr>
                                        <p:cTn id="161" dur="500"/>
                                        <p:tgtEl>
                                          <p:spTgt spid="26"/>
                                        </p:tgtEl>
                                      </p:cBhvr>
                                    </p:animEffect>
                                    <p:set>
                                      <p:cBhvr>
                                        <p:cTn id="162" dur="1" fill="hold">
                                          <p:stCondLst>
                                            <p:cond delay="499"/>
                                          </p:stCondLst>
                                        </p:cTn>
                                        <p:tgtEl>
                                          <p:spTgt spid="26"/>
                                        </p:tgtEl>
                                        <p:attrNameLst>
                                          <p:attrName>style.visibility</p:attrName>
                                        </p:attrNameLst>
                                      </p:cBhvr>
                                      <p:to>
                                        <p:strVal val="hidden"/>
                                      </p:to>
                                    </p:set>
                                  </p:childTnLst>
                                </p:cTn>
                              </p:par>
                              <p:par>
                                <p:cTn id="163" presetID="9" presetClass="exit" presetSubtype="0" fill="hold" nodeType="withEffect">
                                  <p:stCondLst>
                                    <p:cond delay="0"/>
                                  </p:stCondLst>
                                  <p:childTnLst>
                                    <p:animEffect transition="out" filter="dissolve">
                                      <p:cBhvr>
                                        <p:cTn id="164" dur="500"/>
                                        <p:tgtEl>
                                          <p:spTgt spid="77"/>
                                        </p:tgtEl>
                                      </p:cBhvr>
                                    </p:animEffect>
                                    <p:set>
                                      <p:cBhvr>
                                        <p:cTn id="165" dur="1" fill="hold">
                                          <p:stCondLst>
                                            <p:cond delay="499"/>
                                          </p:stCondLst>
                                        </p:cTn>
                                        <p:tgtEl>
                                          <p:spTgt spid="77"/>
                                        </p:tgtEl>
                                        <p:attrNameLst>
                                          <p:attrName>style.visibility</p:attrName>
                                        </p:attrNameLst>
                                      </p:cBhvr>
                                      <p:to>
                                        <p:strVal val="hidden"/>
                                      </p:to>
                                    </p:set>
                                  </p:childTnLst>
                                </p:cTn>
                              </p:par>
                              <p:par>
                                <p:cTn id="166" presetID="9" presetClass="exit" presetSubtype="0" fill="hold" nodeType="withEffect">
                                  <p:stCondLst>
                                    <p:cond delay="0"/>
                                  </p:stCondLst>
                                  <p:childTnLst>
                                    <p:animEffect transition="out" filter="dissolve">
                                      <p:cBhvr>
                                        <p:cTn id="167" dur="500"/>
                                        <p:tgtEl>
                                          <p:spTgt spid="27"/>
                                        </p:tgtEl>
                                      </p:cBhvr>
                                    </p:animEffect>
                                    <p:set>
                                      <p:cBhvr>
                                        <p:cTn id="168" dur="1" fill="hold">
                                          <p:stCondLst>
                                            <p:cond delay="499"/>
                                          </p:stCondLst>
                                        </p:cTn>
                                        <p:tgtEl>
                                          <p:spTgt spid="27"/>
                                        </p:tgtEl>
                                        <p:attrNameLst>
                                          <p:attrName>style.visibility</p:attrName>
                                        </p:attrNameLst>
                                      </p:cBhvr>
                                      <p:to>
                                        <p:strVal val="hidden"/>
                                      </p:to>
                                    </p:set>
                                  </p:childTnLst>
                                </p:cTn>
                              </p:par>
                              <p:par>
                                <p:cTn id="169" presetID="9" presetClass="exit" presetSubtype="0" fill="hold" nodeType="withEffect">
                                  <p:stCondLst>
                                    <p:cond delay="0"/>
                                  </p:stCondLst>
                                  <p:childTnLst>
                                    <p:animEffect transition="out" filter="dissolve">
                                      <p:cBhvr>
                                        <p:cTn id="170" dur="500"/>
                                        <p:tgtEl>
                                          <p:spTgt spid="34"/>
                                        </p:tgtEl>
                                      </p:cBhvr>
                                    </p:animEffect>
                                    <p:set>
                                      <p:cBhvr>
                                        <p:cTn id="171" dur="1" fill="hold">
                                          <p:stCondLst>
                                            <p:cond delay="499"/>
                                          </p:stCondLst>
                                        </p:cTn>
                                        <p:tgtEl>
                                          <p:spTgt spid="34"/>
                                        </p:tgtEl>
                                        <p:attrNameLst>
                                          <p:attrName>style.visibility</p:attrName>
                                        </p:attrNameLst>
                                      </p:cBhvr>
                                      <p:to>
                                        <p:strVal val="hidden"/>
                                      </p:to>
                                    </p:set>
                                  </p:childTnLst>
                                </p:cTn>
                              </p:par>
                              <p:par>
                                <p:cTn id="172" presetID="9" presetClass="exit" presetSubtype="0" fill="hold" grpId="1" nodeType="withEffect">
                                  <p:stCondLst>
                                    <p:cond delay="0"/>
                                  </p:stCondLst>
                                  <p:childTnLst>
                                    <p:animEffect transition="out" filter="dissolve">
                                      <p:cBhvr>
                                        <p:cTn id="173" dur="500"/>
                                        <p:tgtEl>
                                          <p:spTgt spid="41"/>
                                        </p:tgtEl>
                                      </p:cBhvr>
                                    </p:animEffect>
                                    <p:set>
                                      <p:cBhvr>
                                        <p:cTn id="174" dur="1" fill="hold">
                                          <p:stCondLst>
                                            <p:cond delay="499"/>
                                          </p:stCondLst>
                                        </p:cTn>
                                        <p:tgtEl>
                                          <p:spTgt spid="41"/>
                                        </p:tgtEl>
                                        <p:attrNameLst>
                                          <p:attrName>style.visibility</p:attrName>
                                        </p:attrNameLst>
                                      </p:cBhvr>
                                      <p:to>
                                        <p:strVal val="hidden"/>
                                      </p:to>
                                    </p:set>
                                  </p:childTnLst>
                                </p:cTn>
                              </p:par>
                              <p:par>
                                <p:cTn id="175" presetID="1" presetClass="exit" presetSubtype="0" fill="hold" grpId="1" nodeType="withEffect">
                                  <p:stCondLst>
                                    <p:cond delay="0"/>
                                  </p:stCondLst>
                                  <p:childTnLst>
                                    <p:set>
                                      <p:cBhvr>
                                        <p:cTn id="176" dur="1" fill="hold">
                                          <p:stCondLst>
                                            <p:cond delay="0"/>
                                          </p:stCondLst>
                                        </p:cTn>
                                        <p:tgtEl>
                                          <p:spTgt spid="436"/>
                                        </p:tgtEl>
                                        <p:attrNameLst>
                                          <p:attrName>style.visibility</p:attrName>
                                        </p:attrNameLst>
                                      </p:cBhvr>
                                      <p:to>
                                        <p:strVal val="hidden"/>
                                      </p:to>
                                    </p:set>
                                  </p:childTnLst>
                                </p:cTn>
                              </p:par>
                            </p:childTnLst>
                          </p:cTn>
                        </p:par>
                        <p:par>
                          <p:cTn id="177" fill="hold">
                            <p:stCondLst>
                              <p:cond delay="500"/>
                            </p:stCondLst>
                            <p:childTnLst>
                              <p:par>
                                <p:cTn id="178" presetID="1" presetClass="entr" presetSubtype="0" fill="hold" grpId="0" nodeType="afterEffect">
                                  <p:stCondLst>
                                    <p:cond delay="0"/>
                                  </p:stCondLst>
                                  <p:childTnLst>
                                    <p:set>
                                      <p:cBhvr>
                                        <p:cTn id="179" dur="1" fill="hold">
                                          <p:stCondLst>
                                            <p:cond delay="0"/>
                                          </p:stCondLst>
                                        </p:cTn>
                                        <p:tgtEl>
                                          <p:spTgt spid="24"/>
                                        </p:tgtEl>
                                        <p:attrNameLst>
                                          <p:attrName>style.visibility</p:attrName>
                                        </p:attrNameLst>
                                      </p:cBhvr>
                                      <p:to>
                                        <p:strVal val="visible"/>
                                      </p:to>
                                    </p:set>
                                  </p:childTnLst>
                                </p:cTn>
                              </p:par>
                            </p:childTnLst>
                          </p:cTn>
                        </p:par>
                        <p:par>
                          <p:cTn id="180" fill="hold">
                            <p:stCondLst>
                              <p:cond delay="500"/>
                            </p:stCondLst>
                            <p:childTnLst>
                              <p:par>
                                <p:cTn id="181" presetID="9" presetClass="entr" presetSubtype="0" fill="hold" nodeType="afterEffect">
                                  <p:stCondLst>
                                    <p:cond delay="3000"/>
                                  </p:stCondLst>
                                  <p:childTnLst>
                                    <p:set>
                                      <p:cBhvr>
                                        <p:cTn id="182" dur="1" fill="hold">
                                          <p:stCondLst>
                                            <p:cond delay="0"/>
                                          </p:stCondLst>
                                        </p:cTn>
                                        <p:tgtEl>
                                          <p:spTgt spid="301"/>
                                        </p:tgtEl>
                                        <p:attrNameLst>
                                          <p:attrName>style.visibility</p:attrName>
                                        </p:attrNameLst>
                                      </p:cBhvr>
                                      <p:to>
                                        <p:strVal val="visible"/>
                                      </p:to>
                                    </p:set>
                                    <p:animEffect transition="in" filter="dissolve">
                                      <p:cBhvr>
                                        <p:cTn id="183" dur="500"/>
                                        <p:tgtEl>
                                          <p:spTgt spid="301"/>
                                        </p:tgtEl>
                                      </p:cBhvr>
                                    </p:animEffect>
                                  </p:childTnLst>
                                </p:cTn>
                              </p:par>
                              <p:par>
                                <p:cTn id="184" presetID="9" presetClass="entr" presetSubtype="0" fill="hold" grpId="0" nodeType="withEffect">
                                  <p:stCondLst>
                                    <p:cond delay="0"/>
                                  </p:stCondLst>
                                  <p:childTnLst>
                                    <p:set>
                                      <p:cBhvr>
                                        <p:cTn id="185" dur="1" fill="hold">
                                          <p:stCondLst>
                                            <p:cond delay="0"/>
                                          </p:stCondLst>
                                        </p:cTn>
                                        <p:tgtEl>
                                          <p:spTgt spid="300"/>
                                        </p:tgtEl>
                                        <p:attrNameLst>
                                          <p:attrName>style.visibility</p:attrName>
                                        </p:attrNameLst>
                                      </p:cBhvr>
                                      <p:to>
                                        <p:strVal val="visible"/>
                                      </p:to>
                                    </p:set>
                                    <p:animEffect transition="in" filter="dissolve">
                                      <p:cBhvr>
                                        <p:cTn id="186" dur="500"/>
                                        <p:tgtEl>
                                          <p:spTgt spid="300"/>
                                        </p:tgtEl>
                                      </p:cBhvr>
                                    </p:animEffect>
                                  </p:childTnLst>
                                </p:cTn>
                              </p:par>
                            </p:childTnLst>
                          </p:cTn>
                        </p:par>
                        <p:par>
                          <p:cTn id="187" fill="hold">
                            <p:stCondLst>
                              <p:cond delay="4000"/>
                            </p:stCondLst>
                            <p:childTnLst>
                              <p:par>
                                <p:cTn id="188" presetID="1" presetClass="entr" presetSubtype="0" fill="hold" grpId="0" nodeType="afterEffect">
                                  <p:stCondLst>
                                    <p:cond delay="0"/>
                                  </p:stCondLst>
                                  <p:childTnLst>
                                    <p:set>
                                      <p:cBhvr>
                                        <p:cTn id="189" dur="1" fill="hold">
                                          <p:stCondLst>
                                            <p:cond delay="0"/>
                                          </p:stCondLst>
                                        </p:cTn>
                                        <p:tgtEl>
                                          <p:spTgt spid="315"/>
                                        </p:tgtEl>
                                        <p:attrNameLst>
                                          <p:attrName>style.visibility</p:attrName>
                                        </p:attrNameLst>
                                      </p:cBhvr>
                                      <p:to>
                                        <p:strVal val="visible"/>
                                      </p:to>
                                    </p:set>
                                  </p:childTnLst>
                                </p:cTn>
                              </p:par>
                            </p:childTnLst>
                          </p:cTn>
                        </p:par>
                        <p:par>
                          <p:cTn id="190" fill="hold">
                            <p:stCondLst>
                              <p:cond delay="4000"/>
                            </p:stCondLst>
                            <p:childTnLst>
                              <p:par>
                                <p:cTn id="191" presetID="9" presetClass="entr" presetSubtype="0" fill="hold" nodeType="afterEffect">
                                  <p:stCondLst>
                                    <p:cond delay="0"/>
                                  </p:stCondLst>
                                  <p:childTnLst>
                                    <p:set>
                                      <p:cBhvr>
                                        <p:cTn id="192" dur="1" fill="hold">
                                          <p:stCondLst>
                                            <p:cond delay="0"/>
                                          </p:stCondLst>
                                        </p:cTn>
                                        <p:tgtEl>
                                          <p:spTgt spid="400"/>
                                        </p:tgtEl>
                                        <p:attrNameLst>
                                          <p:attrName>style.visibility</p:attrName>
                                        </p:attrNameLst>
                                      </p:cBhvr>
                                      <p:to>
                                        <p:strVal val="visible"/>
                                      </p:to>
                                    </p:set>
                                    <p:animEffect transition="in" filter="dissolve">
                                      <p:cBhvr>
                                        <p:cTn id="193" dur="500"/>
                                        <p:tgtEl>
                                          <p:spTgt spid="400"/>
                                        </p:tgtEl>
                                      </p:cBhvr>
                                    </p:animEffect>
                                  </p:childTnLst>
                                </p:cTn>
                              </p:par>
                              <p:par>
                                <p:cTn id="194" presetID="9" presetClass="entr" presetSubtype="0" fill="hold" nodeType="withEffect">
                                  <p:stCondLst>
                                    <p:cond delay="0"/>
                                  </p:stCondLst>
                                  <p:childTnLst>
                                    <p:set>
                                      <p:cBhvr>
                                        <p:cTn id="195" dur="1" fill="hold">
                                          <p:stCondLst>
                                            <p:cond delay="0"/>
                                          </p:stCondLst>
                                        </p:cTn>
                                        <p:tgtEl>
                                          <p:spTgt spid="337"/>
                                        </p:tgtEl>
                                        <p:attrNameLst>
                                          <p:attrName>style.visibility</p:attrName>
                                        </p:attrNameLst>
                                      </p:cBhvr>
                                      <p:to>
                                        <p:strVal val="visible"/>
                                      </p:to>
                                    </p:set>
                                    <p:animEffect transition="in" filter="dissolve">
                                      <p:cBhvr>
                                        <p:cTn id="196" dur="500"/>
                                        <p:tgtEl>
                                          <p:spTgt spid="337"/>
                                        </p:tgtEl>
                                      </p:cBhvr>
                                    </p:animEffect>
                                  </p:childTnLst>
                                </p:cTn>
                              </p:par>
                              <p:par>
                                <p:cTn id="197" presetID="9" presetClass="entr" presetSubtype="0" fill="hold" nodeType="withEffect">
                                  <p:stCondLst>
                                    <p:cond delay="0"/>
                                  </p:stCondLst>
                                  <p:childTnLst>
                                    <p:set>
                                      <p:cBhvr>
                                        <p:cTn id="198" dur="1" fill="hold">
                                          <p:stCondLst>
                                            <p:cond delay="0"/>
                                          </p:stCondLst>
                                        </p:cTn>
                                        <p:tgtEl>
                                          <p:spTgt spid="393"/>
                                        </p:tgtEl>
                                        <p:attrNameLst>
                                          <p:attrName>style.visibility</p:attrName>
                                        </p:attrNameLst>
                                      </p:cBhvr>
                                      <p:to>
                                        <p:strVal val="visible"/>
                                      </p:to>
                                    </p:set>
                                    <p:animEffect transition="in" filter="dissolve">
                                      <p:cBhvr>
                                        <p:cTn id="199" dur="500"/>
                                        <p:tgtEl>
                                          <p:spTgt spid="393"/>
                                        </p:tgtEl>
                                      </p:cBhvr>
                                    </p:animEffect>
                                  </p:childTnLst>
                                </p:cTn>
                              </p:par>
                              <p:par>
                                <p:cTn id="200" presetID="9" presetClass="entr" presetSubtype="0" fill="hold" nodeType="withEffect">
                                  <p:stCondLst>
                                    <p:cond delay="0"/>
                                  </p:stCondLst>
                                  <p:childTnLst>
                                    <p:set>
                                      <p:cBhvr>
                                        <p:cTn id="201" dur="1" fill="hold">
                                          <p:stCondLst>
                                            <p:cond delay="0"/>
                                          </p:stCondLst>
                                        </p:cTn>
                                        <p:tgtEl>
                                          <p:spTgt spid="308"/>
                                        </p:tgtEl>
                                        <p:attrNameLst>
                                          <p:attrName>style.visibility</p:attrName>
                                        </p:attrNameLst>
                                      </p:cBhvr>
                                      <p:to>
                                        <p:strVal val="visible"/>
                                      </p:to>
                                    </p:set>
                                    <p:animEffect transition="in" filter="dissolve">
                                      <p:cBhvr>
                                        <p:cTn id="202" dur="500"/>
                                        <p:tgtEl>
                                          <p:spTgt spid="308"/>
                                        </p:tgtEl>
                                      </p:cBhvr>
                                    </p:animEffect>
                                  </p:childTnLst>
                                </p:cTn>
                              </p:par>
                              <p:par>
                                <p:cTn id="203" presetID="9" presetClass="entr" presetSubtype="0" fill="hold" nodeType="withEffect">
                                  <p:stCondLst>
                                    <p:cond delay="0"/>
                                  </p:stCondLst>
                                  <p:childTnLst>
                                    <p:set>
                                      <p:cBhvr>
                                        <p:cTn id="204" dur="1" fill="hold">
                                          <p:stCondLst>
                                            <p:cond delay="0"/>
                                          </p:stCondLst>
                                        </p:cTn>
                                        <p:tgtEl>
                                          <p:spTgt spid="365"/>
                                        </p:tgtEl>
                                        <p:attrNameLst>
                                          <p:attrName>style.visibility</p:attrName>
                                        </p:attrNameLst>
                                      </p:cBhvr>
                                      <p:to>
                                        <p:strVal val="visible"/>
                                      </p:to>
                                    </p:set>
                                    <p:animEffect transition="in" filter="dissolve">
                                      <p:cBhvr>
                                        <p:cTn id="205" dur="500"/>
                                        <p:tgtEl>
                                          <p:spTgt spid="365"/>
                                        </p:tgtEl>
                                      </p:cBhvr>
                                    </p:animEffect>
                                  </p:childTnLst>
                                </p:cTn>
                              </p:par>
                              <p:par>
                                <p:cTn id="206" presetID="9" presetClass="entr" presetSubtype="0" fill="hold" nodeType="withEffect">
                                  <p:stCondLst>
                                    <p:cond delay="0"/>
                                  </p:stCondLst>
                                  <p:childTnLst>
                                    <p:set>
                                      <p:cBhvr>
                                        <p:cTn id="207" dur="1" fill="hold">
                                          <p:stCondLst>
                                            <p:cond delay="0"/>
                                          </p:stCondLst>
                                        </p:cTn>
                                        <p:tgtEl>
                                          <p:spTgt spid="386"/>
                                        </p:tgtEl>
                                        <p:attrNameLst>
                                          <p:attrName>style.visibility</p:attrName>
                                        </p:attrNameLst>
                                      </p:cBhvr>
                                      <p:to>
                                        <p:strVal val="visible"/>
                                      </p:to>
                                    </p:set>
                                    <p:animEffect transition="in" filter="dissolve">
                                      <p:cBhvr>
                                        <p:cTn id="208" dur="500"/>
                                        <p:tgtEl>
                                          <p:spTgt spid="386"/>
                                        </p:tgtEl>
                                      </p:cBhvr>
                                    </p:animEffect>
                                  </p:childTnLst>
                                </p:cTn>
                              </p:par>
                              <p:par>
                                <p:cTn id="209" presetID="9" presetClass="entr" presetSubtype="0" fill="hold" nodeType="withEffect">
                                  <p:stCondLst>
                                    <p:cond delay="0"/>
                                  </p:stCondLst>
                                  <p:childTnLst>
                                    <p:set>
                                      <p:cBhvr>
                                        <p:cTn id="210" dur="1" fill="hold">
                                          <p:stCondLst>
                                            <p:cond delay="0"/>
                                          </p:stCondLst>
                                        </p:cTn>
                                        <p:tgtEl>
                                          <p:spTgt spid="344"/>
                                        </p:tgtEl>
                                        <p:attrNameLst>
                                          <p:attrName>style.visibility</p:attrName>
                                        </p:attrNameLst>
                                      </p:cBhvr>
                                      <p:to>
                                        <p:strVal val="visible"/>
                                      </p:to>
                                    </p:set>
                                    <p:animEffect transition="in" filter="dissolve">
                                      <p:cBhvr>
                                        <p:cTn id="211" dur="500"/>
                                        <p:tgtEl>
                                          <p:spTgt spid="344"/>
                                        </p:tgtEl>
                                      </p:cBhvr>
                                    </p:animEffect>
                                  </p:childTnLst>
                                </p:cTn>
                              </p:par>
                              <p:par>
                                <p:cTn id="212" presetID="9" presetClass="entr" presetSubtype="0" fill="hold" nodeType="withEffect">
                                  <p:stCondLst>
                                    <p:cond delay="0"/>
                                  </p:stCondLst>
                                  <p:childTnLst>
                                    <p:set>
                                      <p:cBhvr>
                                        <p:cTn id="213" dur="1" fill="hold">
                                          <p:stCondLst>
                                            <p:cond delay="0"/>
                                          </p:stCondLst>
                                        </p:cTn>
                                        <p:tgtEl>
                                          <p:spTgt spid="330"/>
                                        </p:tgtEl>
                                        <p:attrNameLst>
                                          <p:attrName>style.visibility</p:attrName>
                                        </p:attrNameLst>
                                      </p:cBhvr>
                                      <p:to>
                                        <p:strVal val="visible"/>
                                      </p:to>
                                    </p:set>
                                    <p:animEffect transition="in" filter="dissolve">
                                      <p:cBhvr>
                                        <p:cTn id="214" dur="500"/>
                                        <p:tgtEl>
                                          <p:spTgt spid="330"/>
                                        </p:tgtEl>
                                      </p:cBhvr>
                                    </p:animEffect>
                                  </p:childTnLst>
                                </p:cTn>
                              </p:par>
                              <p:par>
                                <p:cTn id="215" presetID="9" presetClass="entr" presetSubtype="0" fill="hold" nodeType="withEffect">
                                  <p:stCondLst>
                                    <p:cond delay="0"/>
                                  </p:stCondLst>
                                  <p:childTnLst>
                                    <p:set>
                                      <p:cBhvr>
                                        <p:cTn id="216" dur="1" fill="hold">
                                          <p:stCondLst>
                                            <p:cond delay="0"/>
                                          </p:stCondLst>
                                        </p:cTn>
                                        <p:tgtEl>
                                          <p:spTgt spid="351"/>
                                        </p:tgtEl>
                                        <p:attrNameLst>
                                          <p:attrName>style.visibility</p:attrName>
                                        </p:attrNameLst>
                                      </p:cBhvr>
                                      <p:to>
                                        <p:strVal val="visible"/>
                                      </p:to>
                                    </p:set>
                                    <p:animEffect transition="in" filter="dissolve">
                                      <p:cBhvr>
                                        <p:cTn id="217" dur="500"/>
                                        <p:tgtEl>
                                          <p:spTgt spid="351"/>
                                        </p:tgtEl>
                                      </p:cBhvr>
                                    </p:animEffect>
                                  </p:childTnLst>
                                </p:cTn>
                              </p:par>
                              <p:par>
                                <p:cTn id="218" presetID="9" presetClass="entr" presetSubtype="0" fill="hold" nodeType="withEffect">
                                  <p:stCondLst>
                                    <p:cond delay="0"/>
                                  </p:stCondLst>
                                  <p:childTnLst>
                                    <p:set>
                                      <p:cBhvr>
                                        <p:cTn id="219" dur="1" fill="hold">
                                          <p:stCondLst>
                                            <p:cond delay="0"/>
                                          </p:stCondLst>
                                        </p:cTn>
                                        <p:tgtEl>
                                          <p:spTgt spid="379"/>
                                        </p:tgtEl>
                                        <p:attrNameLst>
                                          <p:attrName>style.visibility</p:attrName>
                                        </p:attrNameLst>
                                      </p:cBhvr>
                                      <p:to>
                                        <p:strVal val="visible"/>
                                      </p:to>
                                    </p:set>
                                    <p:animEffect transition="in" filter="dissolve">
                                      <p:cBhvr>
                                        <p:cTn id="220" dur="500"/>
                                        <p:tgtEl>
                                          <p:spTgt spid="379"/>
                                        </p:tgtEl>
                                      </p:cBhvr>
                                    </p:animEffect>
                                  </p:childTnLst>
                                </p:cTn>
                              </p:par>
                              <p:par>
                                <p:cTn id="221" presetID="9" presetClass="entr" presetSubtype="0" fill="hold" nodeType="withEffect">
                                  <p:stCondLst>
                                    <p:cond delay="0"/>
                                  </p:stCondLst>
                                  <p:childTnLst>
                                    <p:set>
                                      <p:cBhvr>
                                        <p:cTn id="222" dur="1" fill="hold">
                                          <p:stCondLst>
                                            <p:cond delay="0"/>
                                          </p:stCondLst>
                                        </p:cTn>
                                        <p:tgtEl>
                                          <p:spTgt spid="372"/>
                                        </p:tgtEl>
                                        <p:attrNameLst>
                                          <p:attrName>style.visibility</p:attrName>
                                        </p:attrNameLst>
                                      </p:cBhvr>
                                      <p:to>
                                        <p:strVal val="visible"/>
                                      </p:to>
                                    </p:set>
                                    <p:animEffect transition="in" filter="dissolve">
                                      <p:cBhvr>
                                        <p:cTn id="223" dur="500"/>
                                        <p:tgtEl>
                                          <p:spTgt spid="372"/>
                                        </p:tgtEl>
                                      </p:cBhvr>
                                    </p:animEffect>
                                  </p:childTnLst>
                                </p:cTn>
                              </p:par>
                              <p:par>
                                <p:cTn id="224" presetID="9" presetClass="entr" presetSubtype="0" fill="hold" nodeType="withEffect">
                                  <p:stCondLst>
                                    <p:cond delay="0"/>
                                  </p:stCondLst>
                                  <p:childTnLst>
                                    <p:set>
                                      <p:cBhvr>
                                        <p:cTn id="225" dur="1" fill="hold">
                                          <p:stCondLst>
                                            <p:cond delay="0"/>
                                          </p:stCondLst>
                                        </p:cTn>
                                        <p:tgtEl>
                                          <p:spTgt spid="414"/>
                                        </p:tgtEl>
                                        <p:attrNameLst>
                                          <p:attrName>style.visibility</p:attrName>
                                        </p:attrNameLst>
                                      </p:cBhvr>
                                      <p:to>
                                        <p:strVal val="visible"/>
                                      </p:to>
                                    </p:set>
                                    <p:animEffect transition="in" filter="dissolve">
                                      <p:cBhvr>
                                        <p:cTn id="226" dur="500"/>
                                        <p:tgtEl>
                                          <p:spTgt spid="414"/>
                                        </p:tgtEl>
                                      </p:cBhvr>
                                    </p:animEffect>
                                  </p:childTnLst>
                                </p:cTn>
                              </p:par>
                              <p:par>
                                <p:cTn id="227" presetID="9" presetClass="entr" presetSubtype="0" fill="hold" nodeType="withEffect">
                                  <p:stCondLst>
                                    <p:cond delay="0"/>
                                  </p:stCondLst>
                                  <p:childTnLst>
                                    <p:set>
                                      <p:cBhvr>
                                        <p:cTn id="228" dur="1" fill="hold">
                                          <p:stCondLst>
                                            <p:cond delay="0"/>
                                          </p:stCondLst>
                                        </p:cTn>
                                        <p:tgtEl>
                                          <p:spTgt spid="358"/>
                                        </p:tgtEl>
                                        <p:attrNameLst>
                                          <p:attrName>style.visibility</p:attrName>
                                        </p:attrNameLst>
                                      </p:cBhvr>
                                      <p:to>
                                        <p:strVal val="visible"/>
                                      </p:to>
                                    </p:set>
                                    <p:animEffect transition="in" filter="dissolve">
                                      <p:cBhvr>
                                        <p:cTn id="229" dur="500"/>
                                        <p:tgtEl>
                                          <p:spTgt spid="358"/>
                                        </p:tgtEl>
                                      </p:cBhvr>
                                    </p:animEffect>
                                  </p:childTnLst>
                                </p:cTn>
                              </p:par>
                              <p:par>
                                <p:cTn id="230" presetID="9" presetClass="entr" presetSubtype="0" fill="hold" nodeType="withEffect">
                                  <p:stCondLst>
                                    <p:cond delay="0"/>
                                  </p:stCondLst>
                                  <p:childTnLst>
                                    <p:set>
                                      <p:cBhvr>
                                        <p:cTn id="231" dur="1" fill="hold">
                                          <p:stCondLst>
                                            <p:cond delay="0"/>
                                          </p:stCondLst>
                                        </p:cTn>
                                        <p:tgtEl>
                                          <p:spTgt spid="323"/>
                                        </p:tgtEl>
                                        <p:attrNameLst>
                                          <p:attrName>style.visibility</p:attrName>
                                        </p:attrNameLst>
                                      </p:cBhvr>
                                      <p:to>
                                        <p:strVal val="visible"/>
                                      </p:to>
                                    </p:set>
                                    <p:animEffect transition="in" filter="dissolve">
                                      <p:cBhvr>
                                        <p:cTn id="232" dur="500"/>
                                        <p:tgtEl>
                                          <p:spTgt spid="323"/>
                                        </p:tgtEl>
                                      </p:cBhvr>
                                    </p:animEffect>
                                  </p:childTnLst>
                                </p:cTn>
                              </p:par>
                              <p:par>
                                <p:cTn id="233" presetID="9" presetClass="entr" presetSubtype="0" fill="hold" nodeType="withEffect">
                                  <p:stCondLst>
                                    <p:cond delay="0"/>
                                  </p:stCondLst>
                                  <p:childTnLst>
                                    <p:set>
                                      <p:cBhvr>
                                        <p:cTn id="234" dur="1" fill="hold">
                                          <p:stCondLst>
                                            <p:cond delay="0"/>
                                          </p:stCondLst>
                                        </p:cTn>
                                        <p:tgtEl>
                                          <p:spTgt spid="428"/>
                                        </p:tgtEl>
                                        <p:attrNameLst>
                                          <p:attrName>style.visibility</p:attrName>
                                        </p:attrNameLst>
                                      </p:cBhvr>
                                      <p:to>
                                        <p:strVal val="visible"/>
                                      </p:to>
                                    </p:set>
                                    <p:animEffect transition="in" filter="dissolve">
                                      <p:cBhvr>
                                        <p:cTn id="235" dur="500"/>
                                        <p:tgtEl>
                                          <p:spTgt spid="428"/>
                                        </p:tgtEl>
                                      </p:cBhvr>
                                    </p:animEffect>
                                  </p:childTnLst>
                                </p:cTn>
                              </p:par>
                              <p:par>
                                <p:cTn id="236" presetID="9" presetClass="entr" presetSubtype="0" fill="hold" nodeType="withEffect">
                                  <p:stCondLst>
                                    <p:cond delay="0"/>
                                  </p:stCondLst>
                                  <p:childTnLst>
                                    <p:set>
                                      <p:cBhvr>
                                        <p:cTn id="237" dur="1" fill="hold">
                                          <p:stCondLst>
                                            <p:cond delay="0"/>
                                          </p:stCondLst>
                                        </p:cTn>
                                        <p:tgtEl>
                                          <p:spTgt spid="316"/>
                                        </p:tgtEl>
                                        <p:attrNameLst>
                                          <p:attrName>style.visibility</p:attrName>
                                        </p:attrNameLst>
                                      </p:cBhvr>
                                      <p:to>
                                        <p:strVal val="visible"/>
                                      </p:to>
                                    </p:set>
                                    <p:animEffect transition="in" filter="dissolve">
                                      <p:cBhvr>
                                        <p:cTn id="238" dur="500"/>
                                        <p:tgtEl>
                                          <p:spTgt spid="316"/>
                                        </p:tgtEl>
                                      </p:cBhvr>
                                    </p:animEffect>
                                  </p:childTnLst>
                                </p:cTn>
                              </p:par>
                              <p:par>
                                <p:cTn id="239" presetID="9" presetClass="entr" presetSubtype="0" fill="hold" nodeType="withEffect">
                                  <p:stCondLst>
                                    <p:cond delay="0"/>
                                  </p:stCondLst>
                                  <p:childTnLst>
                                    <p:set>
                                      <p:cBhvr>
                                        <p:cTn id="240" dur="1" fill="hold">
                                          <p:stCondLst>
                                            <p:cond delay="0"/>
                                          </p:stCondLst>
                                        </p:cTn>
                                        <p:tgtEl>
                                          <p:spTgt spid="421"/>
                                        </p:tgtEl>
                                        <p:attrNameLst>
                                          <p:attrName>style.visibility</p:attrName>
                                        </p:attrNameLst>
                                      </p:cBhvr>
                                      <p:to>
                                        <p:strVal val="visible"/>
                                      </p:to>
                                    </p:set>
                                    <p:animEffect transition="in" filter="dissolve">
                                      <p:cBhvr>
                                        <p:cTn id="241" dur="500"/>
                                        <p:tgtEl>
                                          <p:spTgt spid="421"/>
                                        </p:tgtEl>
                                      </p:cBhvr>
                                    </p:animEffect>
                                  </p:childTnLst>
                                </p:cTn>
                              </p:par>
                              <p:par>
                                <p:cTn id="242" presetID="9" presetClass="entr" presetSubtype="0" fill="hold" nodeType="withEffect">
                                  <p:stCondLst>
                                    <p:cond delay="0"/>
                                  </p:stCondLst>
                                  <p:childTnLst>
                                    <p:set>
                                      <p:cBhvr>
                                        <p:cTn id="243" dur="1" fill="hold">
                                          <p:stCondLst>
                                            <p:cond delay="0"/>
                                          </p:stCondLst>
                                        </p:cTn>
                                        <p:tgtEl>
                                          <p:spTgt spid="407"/>
                                        </p:tgtEl>
                                        <p:attrNameLst>
                                          <p:attrName>style.visibility</p:attrName>
                                        </p:attrNameLst>
                                      </p:cBhvr>
                                      <p:to>
                                        <p:strVal val="visible"/>
                                      </p:to>
                                    </p:set>
                                    <p:animEffect transition="in" filter="dissolve">
                                      <p:cBhvr>
                                        <p:cTn id="244" dur="500"/>
                                        <p:tgtEl>
                                          <p:spTgt spid="407"/>
                                        </p:tgtEl>
                                      </p:cBhvr>
                                    </p:animEffect>
                                  </p:childTnLst>
                                </p:cTn>
                              </p:par>
                            </p:childTnLst>
                          </p:cTn>
                        </p:par>
                        <p:par>
                          <p:cTn id="245" fill="hold">
                            <p:stCondLst>
                              <p:cond delay="4500"/>
                            </p:stCondLst>
                            <p:childTnLst>
                              <p:par>
                                <p:cTn id="246" presetID="1" presetClass="entr" presetSubtype="0" fill="hold" nodeType="afterEffect">
                                  <p:stCondLst>
                                    <p:cond delay="0"/>
                                  </p:stCondLst>
                                  <p:childTnLst>
                                    <p:set>
                                      <p:cBhvr>
                                        <p:cTn id="247" dur="1" fill="hold">
                                          <p:stCondLst>
                                            <p:cond delay="0"/>
                                          </p:stCondLst>
                                        </p:cTn>
                                        <p:tgtEl>
                                          <p:spTgt spid="435"/>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9" presetClass="exit" presetSubtype="0" fill="hold" nodeType="clickEffect">
                                  <p:stCondLst>
                                    <p:cond delay="0"/>
                                  </p:stCondLst>
                                  <p:childTnLst>
                                    <p:animEffect transition="out" filter="dissolve">
                                      <p:cBhvr>
                                        <p:cTn id="251" dur="500"/>
                                        <p:tgtEl>
                                          <p:spTgt spid="435"/>
                                        </p:tgtEl>
                                      </p:cBhvr>
                                    </p:animEffect>
                                    <p:set>
                                      <p:cBhvr>
                                        <p:cTn id="252" dur="1" fill="hold">
                                          <p:stCondLst>
                                            <p:cond delay="499"/>
                                          </p:stCondLst>
                                        </p:cTn>
                                        <p:tgtEl>
                                          <p:spTgt spid="435"/>
                                        </p:tgtEl>
                                        <p:attrNameLst>
                                          <p:attrName>style.visibility</p:attrName>
                                        </p:attrNameLst>
                                      </p:cBhvr>
                                      <p:to>
                                        <p:strVal val="hidden"/>
                                      </p:to>
                                    </p:set>
                                  </p:childTnLst>
                                </p:cTn>
                              </p:par>
                              <p:par>
                                <p:cTn id="253" presetID="9" presetClass="exit" presetSubtype="0" fill="hold" nodeType="withEffect">
                                  <p:stCondLst>
                                    <p:cond delay="0"/>
                                  </p:stCondLst>
                                  <p:childTnLst>
                                    <p:animEffect transition="out" filter="dissolve">
                                      <p:cBhvr>
                                        <p:cTn id="254" dur="500"/>
                                        <p:tgtEl>
                                          <p:spTgt spid="400"/>
                                        </p:tgtEl>
                                      </p:cBhvr>
                                    </p:animEffect>
                                    <p:set>
                                      <p:cBhvr>
                                        <p:cTn id="255" dur="1" fill="hold">
                                          <p:stCondLst>
                                            <p:cond delay="499"/>
                                          </p:stCondLst>
                                        </p:cTn>
                                        <p:tgtEl>
                                          <p:spTgt spid="400"/>
                                        </p:tgtEl>
                                        <p:attrNameLst>
                                          <p:attrName>style.visibility</p:attrName>
                                        </p:attrNameLst>
                                      </p:cBhvr>
                                      <p:to>
                                        <p:strVal val="hidden"/>
                                      </p:to>
                                    </p:set>
                                  </p:childTnLst>
                                </p:cTn>
                              </p:par>
                              <p:par>
                                <p:cTn id="256" presetID="9" presetClass="exit" presetSubtype="0" fill="hold" nodeType="withEffect">
                                  <p:stCondLst>
                                    <p:cond delay="0"/>
                                  </p:stCondLst>
                                  <p:childTnLst>
                                    <p:animEffect transition="out" filter="dissolve">
                                      <p:cBhvr>
                                        <p:cTn id="257" dur="500"/>
                                        <p:tgtEl>
                                          <p:spTgt spid="337"/>
                                        </p:tgtEl>
                                      </p:cBhvr>
                                    </p:animEffect>
                                    <p:set>
                                      <p:cBhvr>
                                        <p:cTn id="258" dur="1" fill="hold">
                                          <p:stCondLst>
                                            <p:cond delay="499"/>
                                          </p:stCondLst>
                                        </p:cTn>
                                        <p:tgtEl>
                                          <p:spTgt spid="337"/>
                                        </p:tgtEl>
                                        <p:attrNameLst>
                                          <p:attrName>style.visibility</p:attrName>
                                        </p:attrNameLst>
                                      </p:cBhvr>
                                      <p:to>
                                        <p:strVal val="hidden"/>
                                      </p:to>
                                    </p:set>
                                  </p:childTnLst>
                                </p:cTn>
                              </p:par>
                              <p:par>
                                <p:cTn id="259" presetID="9" presetClass="exit" presetSubtype="0" fill="hold" nodeType="withEffect">
                                  <p:stCondLst>
                                    <p:cond delay="0"/>
                                  </p:stCondLst>
                                  <p:childTnLst>
                                    <p:animEffect transition="out" filter="dissolve">
                                      <p:cBhvr>
                                        <p:cTn id="260" dur="500"/>
                                        <p:tgtEl>
                                          <p:spTgt spid="301"/>
                                        </p:tgtEl>
                                      </p:cBhvr>
                                    </p:animEffect>
                                    <p:set>
                                      <p:cBhvr>
                                        <p:cTn id="261" dur="1" fill="hold">
                                          <p:stCondLst>
                                            <p:cond delay="499"/>
                                          </p:stCondLst>
                                        </p:cTn>
                                        <p:tgtEl>
                                          <p:spTgt spid="301"/>
                                        </p:tgtEl>
                                        <p:attrNameLst>
                                          <p:attrName>style.visibility</p:attrName>
                                        </p:attrNameLst>
                                      </p:cBhvr>
                                      <p:to>
                                        <p:strVal val="hidden"/>
                                      </p:to>
                                    </p:set>
                                  </p:childTnLst>
                                </p:cTn>
                              </p:par>
                              <p:par>
                                <p:cTn id="262" presetID="9" presetClass="exit" presetSubtype="0" fill="hold" nodeType="withEffect">
                                  <p:stCondLst>
                                    <p:cond delay="0"/>
                                  </p:stCondLst>
                                  <p:childTnLst>
                                    <p:animEffect transition="out" filter="dissolve">
                                      <p:cBhvr>
                                        <p:cTn id="263" dur="500"/>
                                        <p:tgtEl>
                                          <p:spTgt spid="393"/>
                                        </p:tgtEl>
                                      </p:cBhvr>
                                    </p:animEffect>
                                    <p:set>
                                      <p:cBhvr>
                                        <p:cTn id="264" dur="1" fill="hold">
                                          <p:stCondLst>
                                            <p:cond delay="499"/>
                                          </p:stCondLst>
                                        </p:cTn>
                                        <p:tgtEl>
                                          <p:spTgt spid="393"/>
                                        </p:tgtEl>
                                        <p:attrNameLst>
                                          <p:attrName>style.visibility</p:attrName>
                                        </p:attrNameLst>
                                      </p:cBhvr>
                                      <p:to>
                                        <p:strVal val="hidden"/>
                                      </p:to>
                                    </p:set>
                                  </p:childTnLst>
                                </p:cTn>
                              </p:par>
                              <p:par>
                                <p:cTn id="265" presetID="9" presetClass="exit" presetSubtype="0" fill="hold" nodeType="withEffect">
                                  <p:stCondLst>
                                    <p:cond delay="0"/>
                                  </p:stCondLst>
                                  <p:childTnLst>
                                    <p:animEffect transition="out" filter="dissolve">
                                      <p:cBhvr>
                                        <p:cTn id="266" dur="500"/>
                                        <p:tgtEl>
                                          <p:spTgt spid="308"/>
                                        </p:tgtEl>
                                      </p:cBhvr>
                                    </p:animEffect>
                                    <p:set>
                                      <p:cBhvr>
                                        <p:cTn id="267" dur="1" fill="hold">
                                          <p:stCondLst>
                                            <p:cond delay="499"/>
                                          </p:stCondLst>
                                        </p:cTn>
                                        <p:tgtEl>
                                          <p:spTgt spid="308"/>
                                        </p:tgtEl>
                                        <p:attrNameLst>
                                          <p:attrName>style.visibility</p:attrName>
                                        </p:attrNameLst>
                                      </p:cBhvr>
                                      <p:to>
                                        <p:strVal val="hidden"/>
                                      </p:to>
                                    </p:set>
                                  </p:childTnLst>
                                </p:cTn>
                              </p:par>
                              <p:par>
                                <p:cTn id="268" presetID="9" presetClass="exit" presetSubtype="0" fill="hold" grpId="1" nodeType="withEffect">
                                  <p:stCondLst>
                                    <p:cond delay="0"/>
                                  </p:stCondLst>
                                  <p:childTnLst>
                                    <p:animEffect transition="out" filter="dissolve">
                                      <p:cBhvr>
                                        <p:cTn id="269" dur="500"/>
                                        <p:tgtEl>
                                          <p:spTgt spid="300"/>
                                        </p:tgtEl>
                                      </p:cBhvr>
                                    </p:animEffect>
                                    <p:set>
                                      <p:cBhvr>
                                        <p:cTn id="270" dur="1" fill="hold">
                                          <p:stCondLst>
                                            <p:cond delay="499"/>
                                          </p:stCondLst>
                                        </p:cTn>
                                        <p:tgtEl>
                                          <p:spTgt spid="300"/>
                                        </p:tgtEl>
                                        <p:attrNameLst>
                                          <p:attrName>style.visibility</p:attrName>
                                        </p:attrNameLst>
                                      </p:cBhvr>
                                      <p:to>
                                        <p:strVal val="hidden"/>
                                      </p:to>
                                    </p:set>
                                  </p:childTnLst>
                                </p:cTn>
                              </p:par>
                              <p:par>
                                <p:cTn id="271" presetID="9" presetClass="exit" presetSubtype="0" fill="hold" nodeType="withEffect">
                                  <p:stCondLst>
                                    <p:cond delay="0"/>
                                  </p:stCondLst>
                                  <p:childTnLst>
                                    <p:animEffect transition="out" filter="dissolve">
                                      <p:cBhvr>
                                        <p:cTn id="272" dur="500"/>
                                        <p:tgtEl>
                                          <p:spTgt spid="365"/>
                                        </p:tgtEl>
                                      </p:cBhvr>
                                    </p:animEffect>
                                    <p:set>
                                      <p:cBhvr>
                                        <p:cTn id="273" dur="1" fill="hold">
                                          <p:stCondLst>
                                            <p:cond delay="499"/>
                                          </p:stCondLst>
                                        </p:cTn>
                                        <p:tgtEl>
                                          <p:spTgt spid="365"/>
                                        </p:tgtEl>
                                        <p:attrNameLst>
                                          <p:attrName>style.visibility</p:attrName>
                                        </p:attrNameLst>
                                      </p:cBhvr>
                                      <p:to>
                                        <p:strVal val="hidden"/>
                                      </p:to>
                                    </p:set>
                                  </p:childTnLst>
                                </p:cTn>
                              </p:par>
                              <p:par>
                                <p:cTn id="274" presetID="9" presetClass="exit" presetSubtype="0" fill="hold" nodeType="withEffect">
                                  <p:stCondLst>
                                    <p:cond delay="0"/>
                                  </p:stCondLst>
                                  <p:childTnLst>
                                    <p:animEffect transition="out" filter="dissolve">
                                      <p:cBhvr>
                                        <p:cTn id="275" dur="500"/>
                                        <p:tgtEl>
                                          <p:spTgt spid="386"/>
                                        </p:tgtEl>
                                      </p:cBhvr>
                                    </p:animEffect>
                                    <p:set>
                                      <p:cBhvr>
                                        <p:cTn id="276" dur="1" fill="hold">
                                          <p:stCondLst>
                                            <p:cond delay="499"/>
                                          </p:stCondLst>
                                        </p:cTn>
                                        <p:tgtEl>
                                          <p:spTgt spid="386"/>
                                        </p:tgtEl>
                                        <p:attrNameLst>
                                          <p:attrName>style.visibility</p:attrName>
                                        </p:attrNameLst>
                                      </p:cBhvr>
                                      <p:to>
                                        <p:strVal val="hidden"/>
                                      </p:to>
                                    </p:set>
                                  </p:childTnLst>
                                </p:cTn>
                              </p:par>
                              <p:par>
                                <p:cTn id="277" presetID="9" presetClass="exit" presetSubtype="0" fill="hold" nodeType="withEffect">
                                  <p:stCondLst>
                                    <p:cond delay="0"/>
                                  </p:stCondLst>
                                  <p:childTnLst>
                                    <p:animEffect transition="out" filter="dissolve">
                                      <p:cBhvr>
                                        <p:cTn id="278" dur="500"/>
                                        <p:tgtEl>
                                          <p:spTgt spid="344"/>
                                        </p:tgtEl>
                                      </p:cBhvr>
                                    </p:animEffect>
                                    <p:set>
                                      <p:cBhvr>
                                        <p:cTn id="279" dur="1" fill="hold">
                                          <p:stCondLst>
                                            <p:cond delay="499"/>
                                          </p:stCondLst>
                                        </p:cTn>
                                        <p:tgtEl>
                                          <p:spTgt spid="344"/>
                                        </p:tgtEl>
                                        <p:attrNameLst>
                                          <p:attrName>style.visibility</p:attrName>
                                        </p:attrNameLst>
                                      </p:cBhvr>
                                      <p:to>
                                        <p:strVal val="hidden"/>
                                      </p:to>
                                    </p:set>
                                  </p:childTnLst>
                                </p:cTn>
                              </p:par>
                              <p:par>
                                <p:cTn id="280" presetID="9" presetClass="exit" presetSubtype="0" fill="hold" nodeType="withEffect">
                                  <p:stCondLst>
                                    <p:cond delay="0"/>
                                  </p:stCondLst>
                                  <p:childTnLst>
                                    <p:animEffect transition="out" filter="dissolve">
                                      <p:cBhvr>
                                        <p:cTn id="281" dur="500"/>
                                        <p:tgtEl>
                                          <p:spTgt spid="330"/>
                                        </p:tgtEl>
                                      </p:cBhvr>
                                    </p:animEffect>
                                    <p:set>
                                      <p:cBhvr>
                                        <p:cTn id="282" dur="1" fill="hold">
                                          <p:stCondLst>
                                            <p:cond delay="499"/>
                                          </p:stCondLst>
                                        </p:cTn>
                                        <p:tgtEl>
                                          <p:spTgt spid="330"/>
                                        </p:tgtEl>
                                        <p:attrNameLst>
                                          <p:attrName>style.visibility</p:attrName>
                                        </p:attrNameLst>
                                      </p:cBhvr>
                                      <p:to>
                                        <p:strVal val="hidden"/>
                                      </p:to>
                                    </p:set>
                                  </p:childTnLst>
                                </p:cTn>
                              </p:par>
                              <p:par>
                                <p:cTn id="283" presetID="9" presetClass="exit" presetSubtype="0" fill="hold" nodeType="withEffect">
                                  <p:stCondLst>
                                    <p:cond delay="0"/>
                                  </p:stCondLst>
                                  <p:childTnLst>
                                    <p:animEffect transition="out" filter="dissolve">
                                      <p:cBhvr>
                                        <p:cTn id="284" dur="500"/>
                                        <p:tgtEl>
                                          <p:spTgt spid="351"/>
                                        </p:tgtEl>
                                      </p:cBhvr>
                                    </p:animEffect>
                                    <p:set>
                                      <p:cBhvr>
                                        <p:cTn id="285" dur="1" fill="hold">
                                          <p:stCondLst>
                                            <p:cond delay="499"/>
                                          </p:stCondLst>
                                        </p:cTn>
                                        <p:tgtEl>
                                          <p:spTgt spid="351"/>
                                        </p:tgtEl>
                                        <p:attrNameLst>
                                          <p:attrName>style.visibility</p:attrName>
                                        </p:attrNameLst>
                                      </p:cBhvr>
                                      <p:to>
                                        <p:strVal val="hidden"/>
                                      </p:to>
                                    </p:set>
                                  </p:childTnLst>
                                </p:cTn>
                              </p:par>
                              <p:par>
                                <p:cTn id="286" presetID="9" presetClass="exit" presetSubtype="0" fill="hold" nodeType="withEffect">
                                  <p:stCondLst>
                                    <p:cond delay="0"/>
                                  </p:stCondLst>
                                  <p:childTnLst>
                                    <p:animEffect transition="out" filter="dissolve">
                                      <p:cBhvr>
                                        <p:cTn id="287" dur="500"/>
                                        <p:tgtEl>
                                          <p:spTgt spid="372"/>
                                        </p:tgtEl>
                                      </p:cBhvr>
                                    </p:animEffect>
                                    <p:set>
                                      <p:cBhvr>
                                        <p:cTn id="288" dur="1" fill="hold">
                                          <p:stCondLst>
                                            <p:cond delay="499"/>
                                          </p:stCondLst>
                                        </p:cTn>
                                        <p:tgtEl>
                                          <p:spTgt spid="372"/>
                                        </p:tgtEl>
                                        <p:attrNameLst>
                                          <p:attrName>style.visibility</p:attrName>
                                        </p:attrNameLst>
                                      </p:cBhvr>
                                      <p:to>
                                        <p:strVal val="hidden"/>
                                      </p:to>
                                    </p:set>
                                  </p:childTnLst>
                                </p:cTn>
                              </p:par>
                              <p:par>
                                <p:cTn id="289" presetID="9" presetClass="exit" presetSubtype="0" fill="hold" nodeType="withEffect">
                                  <p:stCondLst>
                                    <p:cond delay="0"/>
                                  </p:stCondLst>
                                  <p:childTnLst>
                                    <p:animEffect transition="out" filter="dissolve">
                                      <p:cBhvr>
                                        <p:cTn id="290" dur="500"/>
                                        <p:tgtEl>
                                          <p:spTgt spid="414"/>
                                        </p:tgtEl>
                                      </p:cBhvr>
                                    </p:animEffect>
                                    <p:set>
                                      <p:cBhvr>
                                        <p:cTn id="291" dur="1" fill="hold">
                                          <p:stCondLst>
                                            <p:cond delay="499"/>
                                          </p:stCondLst>
                                        </p:cTn>
                                        <p:tgtEl>
                                          <p:spTgt spid="414"/>
                                        </p:tgtEl>
                                        <p:attrNameLst>
                                          <p:attrName>style.visibility</p:attrName>
                                        </p:attrNameLst>
                                      </p:cBhvr>
                                      <p:to>
                                        <p:strVal val="hidden"/>
                                      </p:to>
                                    </p:set>
                                  </p:childTnLst>
                                </p:cTn>
                              </p:par>
                              <p:par>
                                <p:cTn id="292" presetID="9" presetClass="exit" presetSubtype="0" fill="hold" nodeType="withEffect">
                                  <p:stCondLst>
                                    <p:cond delay="0"/>
                                  </p:stCondLst>
                                  <p:childTnLst>
                                    <p:animEffect transition="out" filter="dissolve">
                                      <p:cBhvr>
                                        <p:cTn id="293" dur="500"/>
                                        <p:tgtEl>
                                          <p:spTgt spid="358"/>
                                        </p:tgtEl>
                                      </p:cBhvr>
                                    </p:animEffect>
                                    <p:set>
                                      <p:cBhvr>
                                        <p:cTn id="294" dur="1" fill="hold">
                                          <p:stCondLst>
                                            <p:cond delay="499"/>
                                          </p:stCondLst>
                                        </p:cTn>
                                        <p:tgtEl>
                                          <p:spTgt spid="358"/>
                                        </p:tgtEl>
                                        <p:attrNameLst>
                                          <p:attrName>style.visibility</p:attrName>
                                        </p:attrNameLst>
                                      </p:cBhvr>
                                      <p:to>
                                        <p:strVal val="hidden"/>
                                      </p:to>
                                    </p:set>
                                  </p:childTnLst>
                                </p:cTn>
                              </p:par>
                              <p:par>
                                <p:cTn id="295" presetID="9" presetClass="exit" presetSubtype="0" fill="hold" nodeType="withEffect">
                                  <p:stCondLst>
                                    <p:cond delay="0"/>
                                  </p:stCondLst>
                                  <p:childTnLst>
                                    <p:animEffect transition="out" filter="dissolve">
                                      <p:cBhvr>
                                        <p:cTn id="296" dur="500"/>
                                        <p:tgtEl>
                                          <p:spTgt spid="323"/>
                                        </p:tgtEl>
                                      </p:cBhvr>
                                    </p:animEffect>
                                    <p:set>
                                      <p:cBhvr>
                                        <p:cTn id="297" dur="1" fill="hold">
                                          <p:stCondLst>
                                            <p:cond delay="499"/>
                                          </p:stCondLst>
                                        </p:cTn>
                                        <p:tgtEl>
                                          <p:spTgt spid="323"/>
                                        </p:tgtEl>
                                        <p:attrNameLst>
                                          <p:attrName>style.visibility</p:attrName>
                                        </p:attrNameLst>
                                      </p:cBhvr>
                                      <p:to>
                                        <p:strVal val="hidden"/>
                                      </p:to>
                                    </p:set>
                                  </p:childTnLst>
                                </p:cTn>
                              </p:par>
                              <p:par>
                                <p:cTn id="298" presetID="9" presetClass="exit" presetSubtype="0" fill="hold" nodeType="withEffect">
                                  <p:stCondLst>
                                    <p:cond delay="0"/>
                                  </p:stCondLst>
                                  <p:childTnLst>
                                    <p:animEffect transition="out" filter="dissolve">
                                      <p:cBhvr>
                                        <p:cTn id="299" dur="500"/>
                                        <p:tgtEl>
                                          <p:spTgt spid="428"/>
                                        </p:tgtEl>
                                      </p:cBhvr>
                                    </p:animEffect>
                                    <p:set>
                                      <p:cBhvr>
                                        <p:cTn id="300" dur="1" fill="hold">
                                          <p:stCondLst>
                                            <p:cond delay="499"/>
                                          </p:stCondLst>
                                        </p:cTn>
                                        <p:tgtEl>
                                          <p:spTgt spid="428"/>
                                        </p:tgtEl>
                                        <p:attrNameLst>
                                          <p:attrName>style.visibility</p:attrName>
                                        </p:attrNameLst>
                                      </p:cBhvr>
                                      <p:to>
                                        <p:strVal val="hidden"/>
                                      </p:to>
                                    </p:set>
                                  </p:childTnLst>
                                </p:cTn>
                              </p:par>
                              <p:par>
                                <p:cTn id="301" presetID="9" presetClass="exit" presetSubtype="0" fill="hold" nodeType="withEffect">
                                  <p:stCondLst>
                                    <p:cond delay="0"/>
                                  </p:stCondLst>
                                  <p:childTnLst>
                                    <p:animEffect transition="out" filter="dissolve">
                                      <p:cBhvr>
                                        <p:cTn id="302" dur="500"/>
                                        <p:tgtEl>
                                          <p:spTgt spid="316"/>
                                        </p:tgtEl>
                                      </p:cBhvr>
                                    </p:animEffect>
                                    <p:set>
                                      <p:cBhvr>
                                        <p:cTn id="303" dur="1" fill="hold">
                                          <p:stCondLst>
                                            <p:cond delay="499"/>
                                          </p:stCondLst>
                                        </p:cTn>
                                        <p:tgtEl>
                                          <p:spTgt spid="316"/>
                                        </p:tgtEl>
                                        <p:attrNameLst>
                                          <p:attrName>style.visibility</p:attrName>
                                        </p:attrNameLst>
                                      </p:cBhvr>
                                      <p:to>
                                        <p:strVal val="hidden"/>
                                      </p:to>
                                    </p:set>
                                  </p:childTnLst>
                                </p:cTn>
                              </p:par>
                              <p:par>
                                <p:cTn id="304" presetID="9" presetClass="exit" presetSubtype="0" fill="hold" nodeType="withEffect">
                                  <p:stCondLst>
                                    <p:cond delay="0"/>
                                  </p:stCondLst>
                                  <p:childTnLst>
                                    <p:animEffect transition="out" filter="dissolve">
                                      <p:cBhvr>
                                        <p:cTn id="305" dur="500"/>
                                        <p:tgtEl>
                                          <p:spTgt spid="379"/>
                                        </p:tgtEl>
                                      </p:cBhvr>
                                    </p:animEffect>
                                    <p:set>
                                      <p:cBhvr>
                                        <p:cTn id="306" dur="1" fill="hold">
                                          <p:stCondLst>
                                            <p:cond delay="499"/>
                                          </p:stCondLst>
                                        </p:cTn>
                                        <p:tgtEl>
                                          <p:spTgt spid="379"/>
                                        </p:tgtEl>
                                        <p:attrNameLst>
                                          <p:attrName>style.visibility</p:attrName>
                                        </p:attrNameLst>
                                      </p:cBhvr>
                                      <p:to>
                                        <p:strVal val="hidden"/>
                                      </p:to>
                                    </p:set>
                                  </p:childTnLst>
                                </p:cTn>
                              </p:par>
                              <p:par>
                                <p:cTn id="307" presetID="9" presetClass="exit" presetSubtype="0" fill="hold" grpId="1" nodeType="withEffect">
                                  <p:stCondLst>
                                    <p:cond delay="0"/>
                                  </p:stCondLst>
                                  <p:childTnLst>
                                    <p:animEffect transition="out" filter="dissolve">
                                      <p:cBhvr>
                                        <p:cTn id="308" dur="500"/>
                                        <p:tgtEl>
                                          <p:spTgt spid="315"/>
                                        </p:tgtEl>
                                      </p:cBhvr>
                                    </p:animEffect>
                                    <p:set>
                                      <p:cBhvr>
                                        <p:cTn id="309" dur="1" fill="hold">
                                          <p:stCondLst>
                                            <p:cond delay="499"/>
                                          </p:stCondLst>
                                        </p:cTn>
                                        <p:tgtEl>
                                          <p:spTgt spid="315"/>
                                        </p:tgtEl>
                                        <p:attrNameLst>
                                          <p:attrName>style.visibility</p:attrName>
                                        </p:attrNameLst>
                                      </p:cBhvr>
                                      <p:to>
                                        <p:strVal val="hidden"/>
                                      </p:to>
                                    </p:set>
                                  </p:childTnLst>
                                </p:cTn>
                              </p:par>
                              <p:par>
                                <p:cTn id="310" presetID="9" presetClass="exit" presetSubtype="0" fill="hold" nodeType="withEffect">
                                  <p:stCondLst>
                                    <p:cond delay="0"/>
                                  </p:stCondLst>
                                  <p:childTnLst>
                                    <p:animEffect transition="out" filter="dissolve">
                                      <p:cBhvr>
                                        <p:cTn id="311" dur="500"/>
                                        <p:tgtEl>
                                          <p:spTgt spid="421"/>
                                        </p:tgtEl>
                                      </p:cBhvr>
                                    </p:animEffect>
                                    <p:set>
                                      <p:cBhvr>
                                        <p:cTn id="312" dur="1" fill="hold">
                                          <p:stCondLst>
                                            <p:cond delay="499"/>
                                          </p:stCondLst>
                                        </p:cTn>
                                        <p:tgtEl>
                                          <p:spTgt spid="421"/>
                                        </p:tgtEl>
                                        <p:attrNameLst>
                                          <p:attrName>style.visibility</p:attrName>
                                        </p:attrNameLst>
                                      </p:cBhvr>
                                      <p:to>
                                        <p:strVal val="hidden"/>
                                      </p:to>
                                    </p:set>
                                  </p:childTnLst>
                                </p:cTn>
                              </p:par>
                              <p:par>
                                <p:cTn id="313" presetID="9" presetClass="exit" presetSubtype="0" fill="hold" nodeType="withEffect">
                                  <p:stCondLst>
                                    <p:cond delay="0"/>
                                  </p:stCondLst>
                                  <p:childTnLst>
                                    <p:animEffect transition="out" filter="dissolve">
                                      <p:cBhvr>
                                        <p:cTn id="314" dur="500"/>
                                        <p:tgtEl>
                                          <p:spTgt spid="407"/>
                                        </p:tgtEl>
                                      </p:cBhvr>
                                    </p:animEffect>
                                    <p:set>
                                      <p:cBhvr>
                                        <p:cTn id="315" dur="1" fill="hold">
                                          <p:stCondLst>
                                            <p:cond delay="499"/>
                                          </p:stCondLst>
                                        </p:cTn>
                                        <p:tgtEl>
                                          <p:spTgt spid="407"/>
                                        </p:tgtEl>
                                        <p:attrNameLst>
                                          <p:attrName>style.visibility</p:attrName>
                                        </p:attrNameLst>
                                      </p:cBhvr>
                                      <p:to>
                                        <p:strVal val="hidden"/>
                                      </p:to>
                                    </p:set>
                                  </p:childTnLst>
                                </p:cTn>
                              </p:par>
                              <p:par>
                                <p:cTn id="316" presetID="9" presetClass="exit" presetSubtype="0" fill="hold" grpId="1" nodeType="withEffect">
                                  <p:stCondLst>
                                    <p:cond delay="0"/>
                                  </p:stCondLst>
                                  <p:childTnLst>
                                    <p:animEffect transition="out" filter="dissolve">
                                      <p:cBhvr>
                                        <p:cTn id="317" dur="500"/>
                                        <p:tgtEl>
                                          <p:spTgt spid="24"/>
                                        </p:tgtEl>
                                      </p:cBhvr>
                                    </p:animEffect>
                                    <p:set>
                                      <p:cBhvr>
                                        <p:cTn id="318" dur="1" fill="hold">
                                          <p:stCondLst>
                                            <p:cond delay="499"/>
                                          </p:stCondLst>
                                        </p:cTn>
                                        <p:tgtEl>
                                          <p:spTgt spid="24"/>
                                        </p:tgtEl>
                                        <p:attrNameLst>
                                          <p:attrName>style.visibility</p:attrName>
                                        </p:attrNameLst>
                                      </p:cBhvr>
                                      <p:to>
                                        <p:strVal val="hidden"/>
                                      </p:to>
                                    </p:set>
                                  </p:childTnLst>
                                </p:cTn>
                              </p:par>
                            </p:childTnLst>
                          </p:cTn>
                        </p:par>
                        <p:par>
                          <p:cTn id="319" fill="hold">
                            <p:stCondLst>
                              <p:cond delay="500"/>
                            </p:stCondLst>
                            <p:childTnLst>
                              <p:par>
                                <p:cTn id="320" presetID="9" presetClass="entr" presetSubtype="0" fill="hold" grpId="0" nodeType="afterEffect">
                                  <p:stCondLst>
                                    <p:cond delay="0"/>
                                  </p:stCondLst>
                                  <p:childTnLst>
                                    <p:set>
                                      <p:cBhvr>
                                        <p:cTn id="321" dur="1" fill="hold">
                                          <p:stCondLst>
                                            <p:cond delay="0"/>
                                          </p:stCondLst>
                                        </p:cTn>
                                        <p:tgtEl>
                                          <p:spTgt spid="25"/>
                                        </p:tgtEl>
                                        <p:attrNameLst>
                                          <p:attrName>style.visibility</p:attrName>
                                        </p:attrNameLst>
                                      </p:cBhvr>
                                      <p:to>
                                        <p:strVal val="visible"/>
                                      </p:to>
                                    </p:set>
                                    <p:animEffect transition="in" filter="dissolve">
                                      <p:cBhvr>
                                        <p:cTn id="322" dur="500"/>
                                        <p:tgtEl>
                                          <p:spTgt spid="25"/>
                                        </p:tgtEl>
                                      </p:cBhvr>
                                    </p:animEffect>
                                  </p:childTnLst>
                                </p:cTn>
                              </p:par>
                            </p:childTnLst>
                          </p:cTn>
                        </p:par>
                        <p:par>
                          <p:cTn id="323" fill="hold">
                            <p:stCondLst>
                              <p:cond delay="1000"/>
                            </p:stCondLst>
                            <p:childTnLst>
                              <p:par>
                                <p:cTn id="324" presetID="15" presetClass="entr" presetSubtype="0" fill="hold" nodeType="afterEffect">
                                  <p:stCondLst>
                                    <p:cond delay="4000"/>
                                  </p:stCondLst>
                                  <p:childTnLst>
                                    <p:set>
                                      <p:cBhvr>
                                        <p:cTn id="325" dur="1" fill="hold">
                                          <p:stCondLst>
                                            <p:cond delay="0"/>
                                          </p:stCondLst>
                                        </p:cTn>
                                        <p:tgtEl>
                                          <p:spTgt spid="7"/>
                                        </p:tgtEl>
                                        <p:attrNameLst>
                                          <p:attrName>style.visibility</p:attrName>
                                        </p:attrNameLst>
                                      </p:cBhvr>
                                      <p:to>
                                        <p:strVal val="visible"/>
                                      </p:to>
                                    </p:set>
                                    <p:anim calcmode="lin" valueType="num">
                                      <p:cBhvr>
                                        <p:cTn id="326" dur="1000" fill="hold"/>
                                        <p:tgtEl>
                                          <p:spTgt spid="7"/>
                                        </p:tgtEl>
                                        <p:attrNameLst>
                                          <p:attrName>ppt_w</p:attrName>
                                        </p:attrNameLst>
                                      </p:cBhvr>
                                      <p:tavLst>
                                        <p:tav tm="0">
                                          <p:val>
                                            <p:fltVal val="0"/>
                                          </p:val>
                                        </p:tav>
                                        <p:tav tm="100000">
                                          <p:val>
                                            <p:strVal val="#ppt_w"/>
                                          </p:val>
                                        </p:tav>
                                      </p:tavLst>
                                    </p:anim>
                                    <p:anim calcmode="lin" valueType="num">
                                      <p:cBhvr>
                                        <p:cTn id="327" dur="1000" fill="hold"/>
                                        <p:tgtEl>
                                          <p:spTgt spid="7"/>
                                        </p:tgtEl>
                                        <p:attrNameLst>
                                          <p:attrName>ppt_h</p:attrName>
                                        </p:attrNameLst>
                                      </p:cBhvr>
                                      <p:tavLst>
                                        <p:tav tm="0">
                                          <p:val>
                                            <p:fltVal val="0"/>
                                          </p:val>
                                        </p:tav>
                                        <p:tav tm="100000">
                                          <p:val>
                                            <p:strVal val="#ppt_h"/>
                                          </p:val>
                                        </p:tav>
                                      </p:tavLst>
                                    </p:anim>
                                    <p:anim calcmode="lin" valueType="num">
                                      <p:cBhvr>
                                        <p:cTn id="328"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29"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P spid="25" grpId="0"/>
      <p:bldP spid="436" grpId="0"/>
      <p:bldP spid="436" grpId="1"/>
      <p:bldP spid="3" grpId="0" build="p"/>
      <p:bldP spid="3" grpId="1" build="p"/>
      <p:bldP spid="26" grpId="0" animBg="1"/>
      <p:bldP spid="26" grpId="1" animBg="1"/>
      <p:bldP spid="41" grpId="0" animBg="1"/>
      <p:bldP spid="41" grpId="1" animBg="1"/>
      <p:bldP spid="161" grpId="0" animBg="1"/>
      <p:bldP spid="161" grpId="1" animBg="1"/>
      <p:bldP spid="162" grpId="0" animBg="1"/>
      <p:bldP spid="162" grpId="1" animBg="1"/>
      <p:bldP spid="163" grpId="0" animBg="1"/>
      <p:bldP spid="163" grpId="1" animBg="1"/>
      <p:bldP spid="300" grpId="0" animBg="1"/>
      <p:bldP spid="300" grpId="1" animBg="1"/>
      <p:bldP spid="315" grpId="0" animBg="1"/>
      <p:bldP spid="31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itle 166"/>
          <p:cNvSpPr>
            <a:spLocks noGrp="1"/>
          </p:cNvSpPr>
          <p:nvPr>
            <p:ph type="title"/>
          </p:nvPr>
        </p:nvSpPr>
        <p:spPr/>
        <p:txBody>
          <a:bodyPr/>
          <a:lstStyle/>
          <a:p>
            <a:r>
              <a:rPr lang="en-GB" dirty="0" smtClean="0"/>
              <a:t>Seeking Certainty</a:t>
            </a:r>
            <a:endParaRPr lang="en-GB" dirty="0"/>
          </a:p>
        </p:txBody>
      </p:sp>
      <p:sp>
        <p:nvSpPr>
          <p:cNvPr id="168" name="Content Placeholder 167"/>
          <p:cNvSpPr>
            <a:spLocks noGrp="1"/>
          </p:cNvSpPr>
          <p:nvPr>
            <p:ph idx="1"/>
          </p:nvPr>
        </p:nvSpPr>
        <p:spPr>
          <a:xfrm>
            <a:off x="779462" y="1898777"/>
            <a:ext cx="7581901" cy="3953436"/>
          </a:xfrm>
        </p:spPr>
        <p:txBody>
          <a:bodyPr>
            <a:normAutofit/>
          </a:bodyPr>
          <a:lstStyle/>
          <a:p>
            <a:pPr marL="0" indent="0">
              <a:buNone/>
            </a:pPr>
            <a:r>
              <a:rPr lang="en-GB" dirty="0" smtClean="0"/>
              <a:t>Mathematicians </a:t>
            </a:r>
            <a:r>
              <a:rPr lang="en-GB" dirty="0" smtClean="0"/>
              <a:t>build theorems based </a:t>
            </a:r>
            <a:r>
              <a:rPr lang="en-GB" dirty="0" smtClean="0"/>
              <a:t>axioms </a:t>
            </a:r>
            <a:r>
              <a:rPr lang="en-GB" dirty="0" smtClean="0"/>
              <a:t>that must be valid</a:t>
            </a:r>
            <a:r>
              <a:rPr lang="en-GB" dirty="0" smtClean="0"/>
              <a:t>. </a:t>
            </a:r>
          </a:p>
          <a:p>
            <a:pPr marL="0" indent="0">
              <a:buNone/>
            </a:pPr>
            <a:r>
              <a:rPr lang="en-GB" dirty="0" smtClean="0"/>
              <a:t>Late 19</a:t>
            </a:r>
            <a:r>
              <a:rPr lang="en-GB" baseline="30000" dirty="0" smtClean="0"/>
              <a:t>th</a:t>
            </a:r>
            <a:r>
              <a:rPr lang="en-GB" dirty="0" smtClean="0"/>
              <a:t> century mathematicians </a:t>
            </a:r>
            <a:r>
              <a:rPr lang="en-GB" dirty="0" smtClean="0"/>
              <a:t>wanted to rebuild maths from </a:t>
            </a:r>
            <a:r>
              <a:rPr lang="en-GB" dirty="0" smtClean="0"/>
              <a:t>1</a:t>
            </a:r>
            <a:r>
              <a:rPr lang="en-GB" baseline="30000" dirty="0" smtClean="0"/>
              <a:t>st</a:t>
            </a:r>
            <a:r>
              <a:rPr lang="en-GB" dirty="0" smtClean="0"/>
              <a:t> principles.</a:t>
            </a:r>
          </a:p>
          <a:p>
            <a:pPr marL="0" indent="0">
              <a:buNone/>
            </a:pPr>
            <a:r>
              <a:rPr lang="en-GB" dirty="0" smtClean="0"/>
              <a:t>The German </a:t>
            </a:r>
            <a:r>
              <a:rPr lang="en-GB" dirty="0" smtClean="0"/>
              <a:t>mathematician David </a:t>
            </a:r>
            <a:r>
              <a:rPr lang="en-GB" dirty="0" smtClean="0"/>
              <a:t>Hilbert led this </a:t>
            </a:r>
            <a:r>
              <a:rPr lang="en-GB" dirty="0" smtClean="0"/>
              <a:t>quest for total consistency</a:t>
            </a:r>
            <a:r>
              <a:rPr lang="en-GB" dirty="0" smtClean="0"/>
              <a:t>.  </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Trouble </a:t>
            </a:r>
            <a:r>
              <a:rPr lang="en-GB" dirty="0" err="1" smtClean="0"/>
              <a:t>in’t</a:t>
            </a:r>
            <a:r>
              <a:rPr lang="en-GB" dirty="0" smtClean="0"/>
              <a:t> mill</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Great strides were </a:t>
            </a:r>
            <a:r>
              <a:rPr lang="en-GB" dirty="0" smtClean="0"/>
              <a:t>by mathematicians </a:t>
            </a:r>
            <a:r>
              <a:rPr lang="en-GB" dirty="0" smtClean="0"/>
              <a:t>such </a:t>
            </a:r>
            <a:r>
              <a:rPr lang="en-GB" dirty="0" smtClean="0"/>
              <a:t>as </a:t>
            </a:r>
            <a:r>
              <a:rPr lang="en-GB" dirty="0" err="1" smtClean="0"/>
              <a:t>Gottlob</a:t>
            </a:r>
            <a:r>
              <a:rPr lang="en-GB" dirty="0" smtClean="0"/>
              <a:t> </a:t>
            </a:r>
            <a:r>
              <a:rPr lang="en-GB" dirty="0" err="1" smtClean="0"/>
              <a:t>Frege</a:t>
            </a:r>
            <a:r>
              <a:rPr lang="en-GB" dirty="0" smtClean="0"/>
              <a:t>.</a:t>
            </a:r>
          </a:p>
          <a:p>
            <a:pPr marL="0" indent="0">
              <a:buNone/>
            </a:pPr>
            <a:r>
              <a:rPr lang="en-GB" dirty="0" smtClean="0"/>
              <a:t>… Until Bertrand </a:t>
            </a:r>
            <a:r>
              <a:rPr lang="en-GB" dirty="0" smtClean="0"/>
              <a:t>Russell </a:t>
            </a:r>
            <a:r>
              <a:rPr lang="en-GB" dirty="0" smtClean="0"/>
              <a:t>thought </a:t>
            </a:r>
            <a:r>
              <a:rPr lang="en-GB" dirty="0" smtClean="0"/>
              <a:t>up </a:t>
            </a:r>
            <a:r>
              <a:rPr lang="en-GB" dirty="0" smtClean="0"/>
              <a:t>‘</a:t>
            </a:r>
            <a:r>
              <a:rPr lang="en-GB" dirty="0" smtClean="0"/>
              <a:t>Russell’s Paradox</a:t>
            </a:r>
            <a:r>
              <a:rPr lang="en-GB" dirty="0" smtClean="0"/>
              <a:t>’</a:t>
            </a:r>
            <a:endParaRPr lang="en-GB" dirty="0" smtClean="0"/>
          </a:p>
          <a:p>
            <a:pPr marL="0" indent="0">
              <a:buNone/>
            </a:pPr>
            <a:r>
              <a:rPr lang="en-GB" dirty="0" smtClean="0"/>
              <a:t>This </a:t>
            </a:r>
            <a:r>
              <a:rPr lang="en-GB" dirty="0" smtClean="0"/>
              <a:t>showed a major flaw </a:t>
            </a:r>
            <a:r>
              <a:rPr lang="en-GB" dirty="0" smtClean="0"/>
              <a:t>in the logic assumed up this point and questioned </a:t>
            </a:r>
            <a:r>
              <a:rPr lang="en-GB" dirty="0" smtClean="0"/>
              <a:t>the existence of ‘completeness</a:t>
            </a:r>
            <a:r>
              <a:rPr lang="en-GB" dirty="0" smtClean="0"/>
              <a:t>’ in maths.   </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Overcoming the insurmountable</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Three decades of trying to plug the gap.</a:t>
            </a:r>
            <a:endParaRPr lang="en-GB" dirty="0" smtClean="0"/>
          </a:p>
          <a:p>
            <a:pPr marL="0" indent="0">
              <a:buNone/>
            </a:pPr>
            <a:r>
              <a:rPr lang="en-GB" dirty="0" smtClean="0"/>
              <a:t>Headway appeared to be being made </a:t>
            </a:r>
            <a:r>
              <a:rPr lang="en-GB" dirty="0" smtClean="0"/>
              <a:t>before Kurt </a:t>
            </a:r>
            <a:r>
              <a:rPr lang="en-GB" dirty="0" smtClean="0"/>
              <a:t>Gödel </a:t>
            </a:r>
            <a:r>
              <a:rPr lang="en-GB" dirty="0" smtClean="0"/>
              <a:t>proved</a:t>
            </a:r>
            <a:r>
              <a:rPr lang="en-GB" i="1" dirty="0" smtClean="0"/>
              <a:t> </a:t>
            </a:r>
            <a:r>
              <a:rPr lang="en-GB" dirty="0" smtClean="0"/>
              <a:t>that maths could never be </a:t>
            </a:r>
            <a:r>
              <a:rPr lang="en-GB" dirty="0" smtClean="0"/>
              <a:t>logically.</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800" dirty="0" smtClean="0"/>
              <a:t>Gödel’s Incompleteness Theorem</a:t>
            </a:r>
            <a:endParaRPr lang="en-GB" sz="4800" dirty="0"/>
          </a:p>
        </p:txBody>
      </p:sp>
      <p:sp>
        <p:nvSpPr>
          <p:cNvPr id="3" name="Content Placeholder 2"/>
          <p:cNvSpPr>
            <a:spLocks noGrp="1"/>
          </p:cNvSpPr>
          <p:nvPr>
            <p:ph idx="1"/>
          </p:nvPr>
        </p:nvSpPr>
        <p:spPr/>
        <p:txBody>
          <a:bodyPr>
            <a:normAutofit fontScale="92500" lnSpcReduction="10000"/>
          </a:bodyPr>
          <a:lstStyle/>
          <a:p>
            <a:pPr>
              <a:buNone/>
            </a:pPr>
            <a:r>
              <a:rPr lang="en-GB" b="0" dirty="0" smtClean="0"/>
              <a:t>His theorems paraphrase to:</a:t>
            </a:r>
          </a:p>
          <a:p>
            <a:pPr>
              <a:buNone/>
            </a:pPr>
            <a:r>
              <a:rPr lang="en-GB" i="1" dirty="0" smtClean="0"/>
              <a:t>First theorem of undecidability</a:t>
            </a:r>
          </a:p>
          <a:p>
            <a:pPr marL="0" indent="0">
              <a:buNone/>
            </a:pPr>
            <a:r>
              <a:rPr lang="en-GB" dirty="0" smtClean="0"/>
              <a:t>If axiomatic set theory is consistent, there exist theorems which can neither be proved or disproved.</a:t>
            </a:r>
          </a:p>
          <a:p>
            <a:pPr marL="0" indent="0">
              <a:buNone/>
            </a:pPr>
            <a:r>
              <a:rPr lang="en-GB" i="1" dirty="0" smtClean="0"/>
              <a:t>Second theorem of undecidability</a:t>
            </a:r>
            <a:endParaRPr lang="en-GB" dirty="0" smtClean="0"/>
          </a:p>
          <a:p>
            <a:pPr marL="0" indent="0">
              <a:buNone/>
            </a:pPr>
            <a:r>
              <a:rPr lang="en-GB" dirty="0" smtClean="0"/>
              <a:t>There is no constructive procedure which will prove axiomatic theorem to be consistent.</a:t>
            </a:r>
          </a:p>
          <a:p>
            <a:pPr marL="0" indent="0">
              <a:buNone/>
            </a:pPr>
            <a:r>
              <a:rPr lang="en-GB" sz="1838" b="0" i="1" dirty="0" smtClean="0">
                <a:hlinkClick r:id="rId2" action="ppaction://hlinksldjump"/>
              </a:rPr>
              <a:t>(This is a simplified version of this kind of thing)</a:t>
            </a:r>
            <a:endParaRPr lang="en-GB" sz="1838" b="0" i="1"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100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Huh???</a:t>
            </a:r>
            <a:endParaRPr lang="en-GB" dirty="0"/>
          </a:p>
        </p:txBody>
      </p:sp>
      <p:sp>
        <p:nvSpPr>
          <p:cNvPr id="3" name="Content Placeholder 2"/>
          <p:cNvSpPr>
            <a:spLocks noGrp="1"/>
          </p:cNvSpPr>
          <p:nvPr>
            <p:ph idx="1"/>
          </p:nvPr>
        </p:nvSpPr>
        <p:spPr/>
        <p:txBody>
          <a:bodyPr/>
          <a:lstStyle/>
          <a:p>
            <a:pPr marL="0" indent="0" algn="ctr">
              <a:buNone/>
            </a:pPr>
            <a:r>
              <a:rPr lang="en-GB" dirty="0" smtClean="0"/>
              <a:t>Everything I say is a lie</a:t>
            </a:r>
            <a:r>
              <a:rPr lang="en-GB" dirty="0" smtClean="0"/>
              <a:t>.</a:t>
            </a:r>
            <a:endParaRPr lang="en-GB" dirty="0" smtClean="0"/>
          </a:p>
          <a:p>
            <a:pPr marL="0" indent="0" algn="ctr">
              <a:buNone/>
            </a:pPr>
            <a:endParaRPr lang="en-GB" dirty="0" smtClean="0"/>
          </a:p>
          <a:p>
            <a:pPr marL="0" indent="0" algn="ctr">
              <a:buNone/>
            </a:pPr>
            <a:r>
              <a:rPr lang="en-GB" dirty="0" smtClean="0"/>
              <a:t>Or:</a:t>
            </a:r>
          </a:p>
          <a:p>
            <a:pPr marL="0" indent="0" algn="ctr">
              <a:buNone/>
            </a:pPr>
            <a:endParaRPr lang="en-GB" dirty="0" smtClean="0"/>
          </a:p>
          <a:p>
            <a:pPr marL="0" indent="0" algn="ctr">
              <a:buNone/>
            </a:pPr>
            <a:r>
              <a:rPr lang="en-GB" dirty="0" smtClean="0"/>
              <a:t>This statement does not have any proof.</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Well, nothing really...</a:t>
            </a:r>
          </a:p>
          <a:p>
            <a:pPr marL="0" indent="0">
              <a:buNone/>
            </a:pPr>
            <a:r>
              <a:rPr lang="en-GB" dirty="0" smtClean="0"/>
              <a:t>Just as Heisenberg’s </a:t>
            </a:r>
            <a:r>
              <a:rPr lang="en-GB" dirty="0" smtClean="0"/>
              <a:t>uncertainty principle in physics </a:t>
            </a:r>
            <a:r>
              <a:rPr lang="en-GB" dirty="0" smtClean="0"/>
              <a:t>is largely irrelevant in everyday physics.</a:t>
            </a:r>
            <a:endParaRPr lang="en-GB" dirty="0" smtClean="0"/>
          </a:p>
          <a:p>
            <a:pPr marL="0" indent="0">
              <a:buNone/>
            </a:pPr>
            <a:r>
              <a:rPr lang="en-GB" dirty="0" smtClean="0"/>
              <a:t>Gödel’s </a:t>
            </a:r>
            <a:r>
              <a:rPr lang="en-GB" dirty="0" smtClean="0"/>
              <a:t>theorems do not </a:t>
            </a:r>
            <a:r>
              <a:rPr lang="en-GB" dirty="0" smtClean="0"/>
              <a:t>invalidate </a:t>
            </a:r>
            <a:r>
              <a:rPr lang="en-GB" dirty="0" smtClean="0"/>
              <a:t>any past </a:t>
            </a:r>
            <a:r>
              <a:rPr lang="en-GB" dirty="0" smtClean="0"/>
              <a:t>proofs</a:t>
            </a:r>
          </a:p>
          <a:p>
            <a:pPr marL="0" indent="0">
              <a:buNone/>
            </a:pPr>
            <a:r>
              <a:rPr lang="en-GB" dirty="0" smtClean="0"/>
              <a:t>They are only relevant </a:t>
            </a:r>
            <a:r>
              <a:rPr lang="en-GB" dirty="0" smtClean="0"/>
              <a:t>in the </a:t>
            </a:r>
            <a:r>
              <a:rPr lang="en-GB" dirty="0" smtClean="0"/>
              <a:t>logicians </a:t>
            </a:r>
            <a:r>
              <a:rPr lang="en-GB" dirty="0" smtClean="0"/>
              <a:t>world of </a:t>
            </a:r>
            <a:r>
              <a:rPr lang="en-GB" dirty="0" err="1" smtClean="0"/>
              <a:t>undecidability</a:t>
            </a:r>
            <a:r>
              <a:rPr lang="en-GB" dirty="0" smtClean="0"/>
              <a:t>.</a:t>
            </a:r>
            <a:endParaRPr lang="en-GB" dirty="0" smtClean="0"/>
          </a:p>
          <a:p>
            <a:pPr marL="0" indent="0">
              <a:buNone/>
            </a:pPr>
            <a:r>
              <a:rPr lang="en-GB" dirty="0" smtClean="0"/>
              <a:t>Few </a:t>
            </a:r>
            <a:r>
              <a:rPr lang="en-GB" dirty="0" err="1" smtClean="0"/>
              <a:t>undecidable</a:t>
            </a:r>
            <a:r>
              <a:rPr lang="en-GB" dirty="0" smtClean="0"/>
              <a:t> questions exist.</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Maths, Truth, &amp; Undecidability</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Gödel’s </a:t>
            </a:r>
            <a:r>
              <a:rPr lang="en-GB" dirty="0" smtClean="0"/>
              <a:t>theorems have </a:t>
            </a:r>
            <a:r>
              <a:rPr lang="en-GB" dirty="0" smtClean="0"/>
              <a:t>added </a:t>
            </a:r>
            <a:r>
              <a:rPr lang="en-GB" dirty="0" smtClean="0"/>
              <a:t>to the beauty and complexity of </a:t>
            </a:r>
            <a:r>
              <a:rPr lang="en-GB" dirty="0" smtClean="0"/>
              <a:t>maths</a:t>
            </a:r>
            <a:r>
              <a:rPr lang="en-GB" dirty="0" smtClean="0"/>
              <a:t>.</a:t>
            </a:r>
          </a:p>
          <a:p>
            <a:pPr marL="0" indent="0">
              <a:buNone/>
            </a:pPr>
            <a:r>
              <a:rPr lang="en-GB" dirty="0" smtClean="0"/>
              <a:t>Axioms </a:t>
            </a:r>
            <a:r>
              <a:rPr lang="en-GB" dirty="0" smtClean="0"/>
              <a:t>and proof still lead to absolute truth in the mathematical </a:t>
            </a:r>
            <a:r>
              <a:rPr lang="en-GB" dirty="0" smtClean="0"/>
              <a:t>sense.</a:t>
            </a:r>
          </a:p>
          <a:p>
            <a:pPr marL="0" indent="0">
              <a:buNone/>
            </a:pPr>
            <a:r>
              <a:rPr lang="en-GB" dirty="0" smtClean="0"/>
              <a:t> The discovery that </a:t>
            </a:r>
            <a:r>
              <a:rPr lang="en-GB" dirty="0" smtClean="0"/>
              <a:t>maths has its limits only </a:t>
            </a:r>
            <a:r>
              <a:rPr lang="en-GB" dirty="0" smtClean="0"/>
              <a:t>reaffirms </a:t>
            </a:r>
            <a:r>
              <a:rPr lang="en-GB" dirty="0" smtClean="0"/>
              <a:t>that maths is </a:t>
            </a:r>
            <a:r>
              <a:rPr lang="en-GB" dirty="0" smtClean="0"/>
              <a:t>a genuinely </a:t>
            </a:r>
            <a:r>
              <a:rPr lang="en-GB" dirty="0" smtClean="0"/>
              <a:t>creativity </a:t>
            </a:r>
            <a:r>
              <a:rPr lang="en-GB" dirty="0" smtClean="0"/>
              <a:t>set within </a:t>
            </a:r>
            <a:r>
              <a:rPr lang="en-GB" dirty="0" smtClean="0"/>
              <a:t>a formalised </a:t>
            </a:r>
            <a:r>
              <a:rPr lang="en-GB" dirty="0" smtClean="0"/>
              <a:t>system of logic.   </a:t>
            </a:r>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541</TotalTime>
  <Words>1745</Words>
  <Application>Microsoft Macintosh PowerPoint</Application>
  <PresentationFormat>On-screen Show (4:3)</PresentationFormat>
  <Paragraphs>119</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Orbit</vt:lpstr>
      <vt:lpstr>The Nature of Maths</vt:lpstr>
      <vt:lpstr>Maths &amp; Truth</vt:lpstr>
      <vt:lpstr>Seeking Certainty</vt:lpstr>
      <vt:lpstr>Trouble in’t mill</vt:lpstr>
      <vt:lpstr>Overcoming the insurmountable</vt:lpstr>
      <vt:lpstr>Gödel’s Incompleteness Theorem</vt:lpstr>
      <vt:lpstr>Huh???</vt:lpstr>
      <vt:lpstr>So???</vt:lpstr>
      <vt:lpstr>Maths, Truth, &amp; Undecidability</vt:lpstr>
      <vt:lpstr>Invention or Discovery?</vt:lpstr>
      <vt:lpstr>Invention or Discovery?</vt:lpstr>
      <vt:lpstr>Invention or Discovery?</vt:lpstr>
      <vt:lpstr>The real question...</vt:lpstr>
      <vt:lpstr>My two cents:</vt:lpstr>
      <vt:lpstr>Clarity: Pure maths?  Applied maths?</vt:lpstr>
      <vt:lpstr>Definitions please.</vt:lpstr>
      <vt:lpstr>Over to you</vt:lpstr>
      <vt:lpstr>Gödel’s First Theorem</vt:lpstr>
    </vt:vector>
  </TitlesOfParts>
  <Company>Chipiku Stores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Nature of Maths</dc:title>
  <dc:creator>Alec Wilson</dc:creator>
  <cp:lastModifiedBy>Alec Wilson</cp:lastModifiedBy>
  <cp:revision>71</cp:revision>
  <dcterms:created xsi:type="dcterms:W3CDTF">2009-12-06T18:38:20Z</dcterms:created>
  <dcterms:modified xsi:type="dcterms:W3CDTF">2012-02-16T07:49:26Z</dcterms:modified>
</cp:coreProperties>
</file>